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72" r:id="rId2"/>
  </p:sldMasterIdLst>
  <p:notesMasterIdLst>
    <p:notesMasterId r:id="rId27"/>
  </p:notesMasterIdLst>
  <p:sldIdLst>
    <p:sldId id="287" r:id="rId3"/>
    <p:sldId id="284" r:id="rId4"/>
    <p:sldId id="286" r:id="rId5"/>
    <p:sldId id="281" r:id="rId6"/>
    <p:sldId id="261" r:id="rId7"/>
    <p:sldId id="293" r:id="rId8"/>
    <p:sldId id="29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731" r:id="rId23"/>
    <p:sldId id="739" r:id="rId24"/>
    <p:sldId id="740" r:id="rId25"/>
    <p:sldId id="288" r:id="rId2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anie Yammine" initials="M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139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95EFCE-91F3-4508-A8F6-166A32151D38}" type="doc">
      <dgm:prSet loTypeId="urn:microsoft.com/office/officeart/2005/8/layout/hierarchy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x-none"/>
        </a:p>
      </dgm:t>
    </dgm:pt>
    <dgm:pt modelId="{10870B88-915D-432D-80B3-01F296C3C8F8}">
      <dgm:prSet phldrT="[Text]" custT="1"/>
      <dgm:spPr/>
      <dgm:t>
        <a:bodyPr/>
        <a:lstStyle/>
        <a:p>
          <a:pPr>
            <a:buFont typeface="Symbol" panose="05050102010706020507" pitchFamily="18" charset="2"/>
            <a:buNone/>
          </a:pPr>
          <a:r>
            <a:rPr lang="en-GB" sz="2400" dirty="0">
              <a:solidFill>
                <a:schemeClr val="tx1"/>
              </a:solidFill>
            </a:rPr>
            <a:t>Cardiovascular diseases</a:t>
          </a:r>
          <a:endParaRPr lang="x-none" sz="2400" dirty="0">
            <a:solidFill>
              <a:schemeClr val="tx1"/>
            </a:solidFill>
          </a:endParaRPr>
        </a:p>
      </dgm:t>
    </dgm:pt>
    <dgm:pt modelId="{77A0C216-99B6-4E5B-A6F1-B55858D1B74F}" type="parTrans" cxnId="{46B342D5-0CC6-4673-9199-30DE72552D3F}">
      <dgm:prSet/>
      <dgm:spPr/>
      <dgm:t>
        <a:bodyPr/>
        <a:lstStyle/>
        <a:p>
          <a:endParaRPr lang="x-none"/>
        </a:p>
      </dgm:t>
    </dgm:pt>
    <dgm:pt modelId="{34E361B8-BC52-49A9-9331-F066A3B28642}" type="sibTrans" cxnId="{46B342D5-0CC6-4673-9199-30DE72552D3F}">
      <dgm:prSet/>
      <dgm:spPr/>
      <dgm:t>
        <a:bodyPr/>
        <a:lstStyle/>
        <a:p>
          <a:endParaRPr lang="x-none"/>
        </a:p>
      </dgm:t>
    </dgm:pt>
    <dgm:pt modelId="{DEF155F0-3480-4910-8D03-F829A79D8A49}">
      <dgm:prSet phldrT="[Text]" custT="1"/>
      <dgm:spPr/>
      <dgm:t>
        <a:bodyPr/>
        <a:lstStyle/>
        <a:p>
          <a:pPr>
            <a:buFont typeface="Symbol" panose="05050102010706020507" pitchFamily="18" charset="2"/>
            <a:buNone/>
          </a:pPr>
          <a:r>
            <a:rPr lang="en-GB" sz="2400" dirty="0">
              <a:solidFill>
                <a:schemeClr val="tx1"/>
              </a:solidFill>
            </a:rPr>
            <a:t>Diabetes </a:t>
          </a:r>
          <a:endParaRPr lang="x-none" sz="2400" dirty="0">
            <a:solidFill>
              <a:schemeClr val="tx1"/>
            </a:solidFill>
          </a:endParaRPr>
        </a:p>
      </dgm:t>
    </dgm:pt>
    <dgm:pt modelId="{ACB4E117-1C69-4D22-9D21-BB56171FB7BB}" type="parTrans" cxnId="{27154BE0-45BE-45DA-B71A-9A3998262568}">
      <dgm:prSet/>
      <dgm:spPr/>
      <dgm:t>
        <a:bodyPr/>
        <a:lstStyle/>
        <a:p>
          <a:endParaRPr lang="x-none"/>
        </a:p>
      </dgm:t>
    </dgm:pt>
    <dgm:pt modelId="{88FEAA14-D7CB-4CF8-9651-8216181EB7DF}" type="sibTrans" cxnId="{27154BE0-45BE-45DA-B71A-9A3998262568}">
      <dgm:prSet/>
      <dgm:spPr/>
      <dgm:t>
        <a:bodyPr/>
        <a:lstStyle/>
        <a:p>
          <a:endParaRPr lang="x-none"/>
        </a:p>
      </dgm:t>
    </dgm:pt>
    <dgm:pt modelId="{E1285522-2BB0-481F-AD29-6644D5932153}">
      <dgm:prSet phldrT="[Text]" custT="1"/>
      <dgm:spPr/>
      <dgm:t>
        <a:bodyPr/>
        <a:lstStyle/>
        <a:p>
          <a:pPr>
            <a:buFont typeface="Symbol" panose="05050102010706020507" pitchFamily="18" charset="2"/>
            <a:buNone/>
          </a:pPr>
          <a:r>
            <a:rPr lang="en-GB" sz="2400" dirty="0">
              <a:solidFill>
                <a:schemeClr val="tx1"/>
              </a:solidFill>
            </a:rPr>
            <a:t>Hepatitis C </a:t>
          </a:r>
          <a:endParaRPr lang="x-none" sz="2400" dirty="0">
            <a:solidFill>
              <a:schemeClr val="tx1"/>
            </a:solidFill>
          </a:endParaRPr>
        </a:p>
      </dgm:t>
    </dgm:pt>
    <dgm:pt modelId="{F1CB8B76-6288-4017-A8B4-DE2D1A53709B}" type="parTrans" cxnId="{BF9B2CAF-B432-42E2-AD0E-E089A6CBD75D}">
      <dgm:prSet/>
      <dgm:spPr/>
      <dgm:t>
        <a:bodyPr/>
        <a:lstStyle/>
        <a:p>
          <a:endParaRPr lang="x-none"/>
        </a:p>
      </dgm:t>
    </dgm:pt>
    <dgm:pt modelId="{C3A3165C-07E2-45E7-B14D-167B857ACA7E}" type="sibTrans" cxnId="{BF9B2CAF-B432-42E2-AD0E-E089A6CBD75D}">
      <dgm:prSet/>
      <dgm:spPr/>
      <dgm:t>
        <a:bodyPr/>
        <a:lstStyle/>
        <a:p>
          <a:endParaRPr lang="x-none"/>
        </a:p>
      </dgm:t>
    </dgm:pt>
    <dgm:pt modelId="{3E7DEA8B-AFE5-480C-A2FD-B709BF9FDBE4}">
      <dgm:prSet phldrT="[Text]" custT="1"/>
      <dgm:spPr/>
      <dgm:t>
        <a:bodyPr/>
        <a:lstStyle/>
        <a:p>
          <a:pPr>
            <a:buFont typeface="Symbol" panose="05050102010706020507" pitchFamily="18" charset="2"/>
            <a:buNone/>
          </a:pPr>
          <a:r>
            <a:rPr lang="en-GB" sz="2400" dirty="0">
              <a:solidFill>
                <a:schemeClr val="tx1"/>
              </a:solidFill>
            </a:rPr>
            <a:t>Oncology</a:t>
          </a:r>
          <a:endParaRPr lang="x-none" sz="2400" dirty="0">
            <a:solidFill>
              <a:schemeClr val="tx1"/>
            </a:solidFill>
          </a:endParaRPr>
        </a:p>
      </dgm:t>
    </dgm:pt>
    <dgm:pt modelId="{FBE9D549-7F02-4B42-8AB6-62F71AE8BDAF}" type="parTrans" cxnId="{F7D3F556-F0E8-48D1-988A-612B373D43C6}">
      <dgm:prSet/>
      <dgm:spPr/>
      <dgm:t>
        <a:bodyPr/>
        <a:lstStyle/>
        <a:p>
          <a:endParaRPr lang="x-none"/>
        </a:p>
      </dgm:t>
    </dgm:pt>
    <dgm:pt modelId="{A914E55C-EA88-4063-9895-0782000FC6C6}" type="sibTrans" cxnId="{F7D3F556-F0E8-48D1-988A-612B373D43C6}">
      <dgm:prSet/>
      <dgm:spPr/>
      <dgm:t>
        <a:bodyPr/>
        <a:lstStyle/>
        <a:p>
          <a:endParaRPr lang="x-none"/>
        </a:p>
      </dgm:t>
    </dgm:pt>
    <dgm:pt modelId="{EC790E6C-3A50-4301-B7BA-3B5CE8C396CD}">
      <dgm:prSet phldrT="[Text]" custT="1"/>
      <dgm:spPr/>
      <dgm:t>
        <a:bodyPr/>
        <a:lstStyle/>
        <a:p>
          <a:pPr>
            <a:buFont typeface="Symbol" panose="05050102010706020507" pitchFamily="18" charset="2"/>
            <a:buNone/>
          </a:pPr>
          <a:r>
            <a:rPr lang="en-GB" sz="2400" dirty="0">
              <a:solidFill>
                <a:schemeClr val="tx1"/>
              </a:solidFill>
            </a:rPr>
            <a:t>Respiratory conditions</a:t>
          </a:r>
          <a:endParaRPr lang="x-none" sz="2400" dirty="0">
            <a:solidFill>
              <a:schemeClr val="tx1"/>
            </a:solidFill>
          </a:endParaRPr>
        </a:p>
      </dgm:t>
    </dgm:pt>
    <dgm:pt modelId="{663F25E2-2EA7-4862-A42D-045DCBACF0F4}" type="parTrans" cxnId="{5DEC54D5-B674-40F1-AEC5-B94F660D4BEC}">
      <dgm:prSet/>
      <dgm:spPr/>
      <dgm:t>
        <a:bodyPr/>
        <a:lstStyle/>
        <a:p>
          <a:endParaRPr lang="x-none"/>
        </a:p>
      </dgm:t>
    </dgm:pt>
    <dgm:pt modelId="{2D5B5BC9-0F7B-4F23-969E-289532517856}" type="sibTrans" cxnId="{5DEC54D5-B674-40F1-AEC5-B94F660D4BEC}">
      <dgm:prSet/>
      <dgm:spPr/>
      <dgm:t>
        <a:bodyPr/>
        <a:lstStyle/>
        <a:p>
          <a:endParaRPr lang="x-none"/>
        </a:p>
      </dgm:t>
    </dgm:pt>
    <dgm:pt modelId="{F53A5F12-53EB-4678-AE43-A0008EFF3602}">
      <dgm:prSet phldrT="[Text]" custT="1"/>
      <dgm:spPr/>
      <dgm:t>
        <a:bodyPr/>
        <a:lstStyle/>
        <a:p>
          <a:pPr>
            <a:buFont typeface="Symbol" panose="05050102010706020507" pitchFamily="18" charset="2"/>
            <a:buNone/>
          </a:pPr>
          <a:r>
            <a:rPr lang="en-GB" sz="2400" dirty="0">
              <a:solidFill>
                <a:schemeClr val="tx1"/>
              </a:solidFill>
            </a:rPr>
            <a:t>HIV/ AIDS</a:t>
          </a:r>
          <a:endParaRPr lang="x-none" sz="2400" dirty="0">
            <a:solidFill>
              <a:schemeClr val="tx1"/>
            </a:solidFill>
          </a:endParaRPr>
        </a:p>
      </dgm:t>
    </dgm:pt>
    <dgm:pt modelId="{EFF8F733-A633-4ADD-A60E-48432DF22544}" type="sibTrans" cxnId="{D5660D55-D40A-46D2-B24E-52BE530F7937}">
      <dgm:prSet/>
      <dgm:spPr/>
      <dgm:t>
        <a:bodyPr/>
        <a:lstStyle/>
        <a:p>
          <a:endParaRPr lang="x-none"/>
        </a:p>
      </dgm:t>
    </dgm:pt>
    <dgm:pt modelId="{0F150D46-F316-44BC-B309-40746FD36F38}" type="parTrans" cxnId="{D5660D55-D40A-46D2-B24E-52BE530F7937}">
      <dgm:prSet/>
      <dgm:spPr/>
      <dgm:t>
        <a:bodyPr/>
        <a:lstStyle/>
        <a:p>
          <a:endParaRPr lang="x-none"/>
        </a:p>
      </dgm:t>
    </dgm:pt>
    <dgm:pt modelId="{4B206A7B-45DB-4DAE-A32D-C9BCC787E968}">
      <dgm:prSet phldrT="[Text]"/>
      <dgm:spPr/>
      <dgm:t>
        <a:bodyPr/>
        <a:lstStyle/>
        <a:p>
          <a:r>
            <a:rPr lang="en-GB" dirty="0"/>
            <a:t>Pat-INFORMED provides patent information for small molecules in:</a:t>
          </a:r>
          <a:endParaRPr lang="x-none" dirty="0"/>
        </a:p>
      </dgm:t>
    </dgm:pt>
    <dgm:pt modelId="{BAE94B66-D020-4D53-9FC5-BCEBFA67535A}" type="sibTrans" cxnId="{B6A12DD6-DDD8-4402-B433-83F63F73D652}">
      <dgm:prSet/>
      <dgm:spPr/>
      <dgm:t>
        <a:bodyPr/>
        <a:lstStyle/>
        <a:p>
          <a:endParaRPr lang="x-none"/>
        </a:p>
      </dgm:t>
    </dgm:pt>
    <dgm:pt modelId="{46AF7CB9-1D45-48C0-A157-032A22144D16}" type="parTrans" cxnId="{B6A12DD6-DDD8-4402-B433-83F63F73D652}">
      <dgm:prSet/>
      <dgm:spPr/>
      <dgm:t>
        <a:bodyPr/>
        <a:lstStyle/>
        <a:p>
          <a:endParaRPr lang="x-none"/>
        </a:p>
      </dgm:t>
    </dgm:pt>
    <dgm:pt modelId="{A1A5AF0A-FE98-456E-B62C-62630B234A69}" type="pres">
      <dgm:prSet presAssocID="{2C95EFCE-91F3-4508-A8F6-166A32151D3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BF75582-368B-4773-8B63-9F1FDD77ACD9}" type="pres">
      <dgm:prSet presAssocID="{4B206A7B-45DB-4DAE-A32D-C9BCC787E968}" presName="vertOne" presStyleCnt="0"/>
      <dgm:spPr/>
    </dgm:pt>
    <dgm:pt modelId="{D555D85D-7625-4CFF-AB28-6C57ACD45F9F}" type="pres">
      <dgm:prSet presAssocID="{4B206A7B-45DB-4DAE-A32D-C9BCC787E968}" presName="txOne" presStyleLbl="node0" presStyleIdx="0" presStyleCnt="1" custScaleY="75118" custLinFactNeighborX="0" custLinFactNeighborY="8714">
        <dgm:presLayoutVars>
          <dgm:chPref val="3"/>
        </dgm:presLayoutVars>
      </dgm:prSet>
      <dgm:spPr/>
    </dgm:pt>
    <dgm:pt modelId="{B54331B0-C1D6-4A5C-9C9E-8FD63CE74AD8}" type="pres">
      <dgm:prSet presAssocID="{4B206A7B-45DB-4DAE-A32D-C9BCC787E968}" presName="parTransOne" presStyleCnt="0"/>
      <dgm:spPr/>
    </dgm:pt>
    <dgm:pt modelId="{3FFFE97E-A11C-4D02-BA4B-8DE270F57C51}" type="pres">
      <dgm:prSet presAssocID="{4B206A7B-45DB-4DAE-A32D-C9BCC787E968}" presName="horzOne" presStyleCnt="0"/>
      <dgm:spPr/>
    </dgm:pt>
    <dgm:pt modelId="{BEF012EF-04CF-45E7-A7AB-8AC194963F8D}" type="pres">
      <dgm:prSet presAssocID="{F53A5F12-53EB-4678-AE43-A0008EFF3602}" presName="vertTwo" presStyleCnt="0"/>
      <dgm:spPr/>
    </dgm:pt>
    <dgm:pt modelId="{5343CE95-AB2B-4EFF-BEBB-C286E018D415}" type="pres">
      <dgm:prSet presAssocID="{F53A5F12-53EB-4678-AE43-A0008EFF3602}" presName="txTwo" presStyleLbl="node2" presStyleIdx="0" presStyleCnt="6">
        <dgm:presLayoutVars>
          <dgm:chPref val="3"/>
        </dgm:presLayoutVars>
      </dgm:prSet>
      <dgm:spPr/>
    </dgm:pt>
    <dgm:pt modelId="{4F98E722-0B47-4951-81BD-C07332F83391}" type="pres">
      <dgm:prSet presAssocID="{F53A5F12-53EB-4678-AE43-A0008EFF3602}" presName="horzTwo" presStyleCnt="0"/>
      <dgm:spPr/>
    </dgm:pt>
    <dgm:pt modelId="{7958D37F-525E-4D30-A59C-C5626D6621D5}" type="pres">
      <dgm:prSet presAssocID="{EFF8F733-A633-4ADD-A60E-48432DF22544}" presName="sibSpaceTwo" presStyleCnt="0"/>
      <dgm:spPr/>
    </dgm:pt>
    <dgm:pt modelId="{0EA70F4D-25C1-430E-98D8-51D120F1F5F1}" type="pres">
      <dgm:prSet presAssocID="{10870B88-915D-432D-80B3-01F296C3C8F8}" presName="vertTwo" presStyleCnt="0"/>
      <dgm:spPr/>
    </dgm:pt>
    <dgm:pt modelId="{78A21316-6FFC-4B83-BC4C-DF35778001D9}" type="pres">
      <dgm:prSet presAssocID="{10870B88-915D-432D-80B3-01F296C3C8F8}" presName="txTwo" presStyleLbl="node2" presStyleIdx="1" presStyleCnt="6" custScaleX="168357">
        <dgm:presLayoutVars>
          <dgm:chPref val="3"/>
        </dgm:presLayoutVars>
      </dgm:prSet>
      <dgm:spPr/>
    </dgm:pt>
    <dgm:pt modelId="{657D9F31-65C5-4802-9E9E-B95E8CCC2D1D}" type="pres">
      <dgm:prSet presAssocID="{10870B88-915D-432D-80B3-01F296C3C8F8}" presName="horzTwo" presStyleCnt="0"/>
      <dgm:spPr/>
    </dgm:pt>
    <dgm:pt modelId="{F8EAAD92-C35C-4E77-AE38-9A3E62D22FD4}" type="pres">
      <dgm:prSet presAssocID="{34E361B8-BC52-49A9-9331-F066A3B28642}" presName="sibSpaceTwo" presStyleCnt="0"/>
      <dgm:spPr/>
    </dgm:pt>
    <dgm:pt modelId="{EBA5B7F0-DCA0-487D-9726-30D6EA2CBF6D}" type="pres">
      <dgm:prSet presAssocID="{DEF155F0-3480-4910-8D03-F829A79D8A49}" presName="vertTwo" presStyleCnt="0"/>
      <dgm:spPr/>
    </dgm:pt>
    <dgm:pt modelId="{722FC0E7-30BD-4417-BDE1-4137D93633E8}" type="pres">
      <dgm:prSet presAssocID="{DEF155F0-3480-4910-8D03-F829A79D8A49}" presName="txTwo" presStyleLbl="node2" presStyleIdx="2" presStyleCnt="6" custScaleX="110566">
        <dgm:presLayoutVars>
          <dgm:chPref val="3"/>
        </dgm:presLayoutVars>
      </dgm:prSet>
      <dgm:spPr/>
    </dgm:pt>
    <dgm:pt modelId="{24606C79-6A5F-42AF-8CA5-C8ABCFB36C8A}" type="pres">
      <dgm:prSet presAssocID="{DEF155F0-3480-4910-8D03-F829A79D8A49}" presName="horzTwo" presStyleCnt="0"/>
      <dgm:spPr/>
    </dgm:pt>
    <dgm:pt modelId="{4ECACDC8-EAAA-4C1D-8A66-6C7177DD1EF9}" type="pres">
      <dgm:prSet presAssocID="{88FEAA14-D7CB-4CF8-9651-8216181EB7DF}" presName="sibSpaceTwo" presStyleCnt="0"/>
      <dgm:spPr/>
    </dgm:pt>
    <dgm:pt modelId="{96C78292-F6C3-4CB6-AF4C-833762D5E72C}" type="pres">
      <dgm:prSet presAssocID="{E1285522-2BB0-481F-AD29-6644D5932153}" presName="vertTwo" presStyleCnt="0"/>
      <dgm:spPr/>
    </dgm:pt>
    <dgm:pt modelId="{B2D1D721-D94A-45A6-BC11-D5004635ACF5}" type="pres">
      <dgm:prSet presAssocID="{E1285522-2BB0-481F-AD29-6644D5932153}" presName="txTwo" presStyleLbl="node2" presStyleIdx="3" presStyleCnt="6" custScaleX="118283">
        <dgm:presLayoutVars>
          <dgm:chPref val="3"/>
        </dgm:presLayoutVars>
      </dgm:prSet>
      <dgm:spPr/>
    </dgm:pt>
    <dgm:pt modelId="{88C418C9-BFA7-4FA6-8C46-66E6A178D1D6}" type="pres">
      <dgm:prSet presAssocID="{E1285522-2BB0-481F-AD29-6644D5932153}" presName="horzTwo" presStyleCnt="0"/>
      <dgm:spPr/>
    </dgm:pt>
    <dgm:pt modelId="{321F5DBF-26E1-4FFF-9AB6-288592ACAC4C}" type="pres">
      <dgm:prSet presAssocID="{C3A3165C-07E2-45E7-B14D-167B857ACA7E}" presName="sibSpaceTwo" presStyleCnt="0"/>
      <dgm:spPr/>
    </dgm:pt>
    <dgm:pt modelId="{26167C6D-15BB-4380-8E8C-5043A2871B17}" type="pres">
      <dgm:prSet presAssocID="{3E7DEA8B-AFE5-480C-A2FD-B709BF9FDBE4}" presName="vertTwo" presStyleCnt="0"/>
      <dgm:spPr/>
    </dgm:pt>
    <dgm:pt modelId="{5665ADF2-EB97-4CCD-B6CB-1B8FFFC7DA12}" type="pres">
      <dgm:prSet presAssocID="{3E7DEA8B-AFE5-480C-A2FD-B709BF9FDBE4}" presName="txTwo" presStyleLbl="node2" presStyleIdx="4" presStyleCnt="6" custScaleX="114100">
        <dgm:presLayoutVars>
          <dgm:chPref val="3"/>
        </dgm:presLayoutVars>
      </dgm:prSet>
      <dgm:spPr/>
    </dgm:pt>
    <dgm:pt modelId="{6B633769-D507-4ED4-B732-4D5AE7573F7E}" type="pres">
      <dgm:prSet presAssocID="{3E7DEA8B-AFE5-480C-A2FD-B709BF9FDBE4}" presName="horzTwo" presStyleCnt="0"/>
      <dgm:spPr/>
    </dgm:pt>
    <dgm:pt modelId="{7B4BECCD-8A44-4163-920D-54102302FE40}" type="pres">
      <dgm:prSet presAssocID="{A914E55C-EA88-4063-9895-0782000FC6C6}" presName="sibSpaceTwo" presStyleCnt="0"/>
      <dgm:spPr/>
    </dgm:pt>
    <dgm:pt modelId="{8D7DFE71-4E0F-45AA-B608-5A54A468683D}" type="pres">
      <dgm:prSet presAssocID="{EC790E6C-3A50-4301-B7BA-3B5CE8C396CD}" presName="vertTwo" presStyleCnt="0"/>
      <dgm:spPr/>
    </dgm:pt>
    <dgm:pt modelId="{468CB3FD-818B-416C-863F-95DB9EC7DF07}" type="pres">
      <dgm:prSet presAssocID="{EC790E6C-3A50-4301-B7BA-3B5CE8C396CD}" presName="txTwo" presStyleLbl="node2" presStyleIdx="5" presStyleCnt="6" custScaleX="127612">
        <dgm:presLayoutVars>
          <dgm:chPref val="3"/>
        </dgm:presLayoutVars>
      </dgm:prSet>
      <dgm:spPr/>
    </dgm:pt>
    <dgm:pt modelId="{69BCDC76-4E33-4031-B9A6-1F2352D69BA7}" type="pres">
      <dgm:prSet presAssocID="{EC790E6C-3A50-4301-B7BA-3B5CE8C396CD}" presName="horzTwo" presStyleCnt="0"/>
      <dgm:spPr/>
    </dgm:pt>
  </dgm:ptLst>
  <dgm:cxnLst>
    <dgm:cxn modelId="{60584D1E-F0B9-4057-A917-C2D3C3F14815}" type="presOf" srcId="{E1285522-2BB0-481F-AD29-6644D5932153}" destId="{B2D1D721-D94A-45A6-BC11-D5004635ACF5}" srcOrd="0" destOrd="0" presId="urn:microsoft.com/office/officeart/2005/8/layout/hierarchy4"/>
    <dgm:cxn modelId="{D5660D55-D40A-46D2-B24E-52BE530F7937}" srcId="{4B206A7B-45DB-4DAE-A32D-C9BCC787E968}" destId="{F53A5F12-53EB-4678-AE43-A0008EFF3602}" srcOrd="0" destOrd="0" parTransId="{0F150D46-F316-44BC-B309-40746FD36F38}" sibTransId="{EFF8F733-A633-4ADD-A60E-48432DF22544}"/>
    <dgm:cxn modelId="{F7D3F556-F0E8-48D1-988A-612B373D43C6}" srcId="{4B206A7B-45DB-4DAE-A32D-C9BCC787E968}" destId="{3E7DEA8B-AFE5-480C-A2FD-B709BF9FDBE4}" srcOrd="4" destOrd="0" parTransId="{FBE9D549-7F02-4B42-8AB6-62F71AE8BDAF}" sibTransId="{A914E55C-EA88-4063-9895-0782000FC6C6}"/>
    <dgm:cxn modelId="{D7DB0895-4E92-4990-972D-E92CBA10C4A7}" type="presOf" srcId="{4B206A7B-45DB-4DAE-A32D-C9BCC787E968}" destId="{D555D85D-7625-4CFF-AB28-6C57ACD45F9F}" srcOrd="0" destOrd="0" presId="urn:microsoft.com/office/officeart/2005/8/layout/hierarchy4"/>
    <dgm:cxn modelId="{213E1FA3-5F4B-4643-961C-54838BABFFAC}" type="presOf" srcId="{DEF155F0-3480-4910-8D03-F829A79D8A49}" destId="{722FC0E7-30BD-4417-BDE1-4137D93633E8}" srcOrd="0" destOrd="0" presId="urn:microsoft.com/office/officeart/2005/8/layout/hierarchy4"/>
    <dgm:cxn modelId="{BF9B2CAF-B432-42E2-AD0E-E089A6CBD75D}" srcId="{4B206A7B-45DB-4DAE-A32D-C9BCC787E968}" destId="{E1285522-2BB0-481F-AD29-6644D5932153}" srcOrd="3" destOrd="0" parTransId="{F1CB8B76-6288-4017-A8B4-DE2D1A53709B}" sibTransId="{C3A3165C-07E2-45E7-B14D-167B857ACA7E}"/>
    <dgm:cxn modelId="{103A1DBA-4BA1-4EA8-87C6-E0C6DA220210}" type="presOf" srcId="{EC790E6C-3A50-4301-B7BA-3B5CE8C396CD}" destId="{468CB3FD-818B-416C-863F-95DB9EC7DF07}" srcOrd="0" destOrd="0" presId="urn:microsoft.com/office/officeart/2005/8/layout/hierarchy4"/>
    <dgm:cxn modelId="{760DDABF-B1F6-4271-9985-CB5F432166FA}" type="presOf" srcId="{F53A5F12-53EB-4678-AE43-A0008EFF3602}" destId="{5343CE95-AB2B-4EFF-BEBB-C286E018D415}" srcOrd="0" destOrd="0" presId="urn:microsoft.com/office/officeart/2005/8/layout/hierarchy4"/>
    <dgm:cxn modelId="{46B342D5-0CC6-4673-9199-30DE72552D3F}" srcId="{4B206A7B-45DB-4DAE-A32D-C9BCC787E968}" destId="{10870B88-915D-432D-80B3-01F296C3C8F8}" srcOrd="1" destOrd="0" parTransId="{77A0C216-99B6-4E5B-A6F1-B55858D1B74F}" sibTransId="{34E361B8-BC52-49A9-9331-F066A3B28642}"/>
    <dgm:cxn modelId="{5DEC54D5-B674-40F1-AEC5-B94F660D4BEC}" srcId="{4B206A7B-45DB-4DAE-A32D-C9BCC787E968}" destId="{EC790E6C-3A50-4301-B7BA-3B5CE8C396CD}" srcOrd="5" destOrd="0" parTransId="{663F25E2-2EA7-4862-A42D-045DCBACF0F4}" sibTransId="{2D5B5BC9-0F7B-4F23-969E-289532517856}"/>
    <dgm:cxn modelId="{B6A12DD6-DDD8-4402-B433-83F63F73D652}" srcId="{2C95EFCE-91F3-4508-A8F6-166A32151D38}" destId="{4B206A7B-45DB-4DAE-A32D-C9BCC787E968}" srcOrd="0" destOrd="0" parTransId="{46AF7CB9-1D45-48C0-A157-032A22144D16}" sibTransId="{BAE94B66-D020-4D53-9FC5-BCEBFA67535A}"/>
    <dgm:cxn modelId="{27154BE0-45BE-45DA-B71A-9A3998262568}" srcId="{4B206A7B-45DB-4DAE-A32D-C9BCC787E968}" destId="{DEF155F0-3480-4910-8D03-F829A79D8A49}" srcOrd="2" destOrd="0" parTransId="{ACB4E117-1C69-4D22-9D21-BB56171FB7BB}" sibTransId="{88FEAA14-D7CB-4CF8-9651-8216181EB7DF}"/>
    <dgm:cxn modelId="{78CC0EF6-33BB-4A11-A8BB-D828D2820CEC}" type="presOf" srcId="{2C95EFCE-91F3-4508-A8F6-166A32151D38}" destId="{A1A5AF0A-FE98-456E-B62C-62630B234A69}" srcOrd="0" destOrd="0" presId="urn:microsoft.com/office/officeart/2005/8/layout/hierarchy4"/>
    <dgm:cxn modelId="{2EBC29F8-A945-477B-A7D1-954AC5CF2DF3}" type="presOf" srcId="{10870B88-915D-432D-80B3-01F296C3C8F8}" destId="{78A21316-6FFC-4B83-BC4C-DF35778001D9}" srcOrd="0" destOrd="0" presId="urn:microsoft.com/office/officeart/2005/8/layout/hierarchy4"/>
    <dgm:cxn modelId="{7DD788FA-8F24-4E33-9ECE-78AE442D6BE0}" type="presOf" srcId="{3E7DEA8B-AFE5-480C-A2FD-B709BF9FDBE4}" destId="{5665ADF2-EB97-4CCD-B6CB-1B8FFFC7DA12}" srcOrd="0" destOrd="0" presId="urn:microsoft.com/office/officeart/2005/8/layout/hierarchy4"/>
    <dgm:cxn modelId="{9BA3C588-5CAB-492F-8CEF-FD9258BD3287}" type="presParOf" srcId="{A1A5AF0A-FE98-456E-B62C-62630B234A69}" destId="{7BF75582-368B-4773-8B63-9F1FDD77ACD9}" srcOrd="0" destOrd="0" presId="urn:microsoft.com/office/officeart/2005/8/layout/hierarchy4"/>
    <dgm:cxn modelId="{31EAF357-4FB9-47AB-9C80-F22C1E3693F3}" type="presParOf" srcId="{7BF75582-368B-4773-8B63-9F1FDD77ACD9}" destId="{D555D85D-7625-4CFF-AB28-6C57ACD45F9F}" srcOrd="0" destOrd="0" presId="urn:microsoft.com/office/officeart/2005/8/layout/hierarchy4"/>
    <dgm:cxn modelId="{936A1CA6-DDAC-4228-955F-2D6AE1E2350A}" type="presParOf" srcId="{7BF75582-368B-4773-8B63-9F1FDD77ACD9}" destId="{B54331B0-C1D6-4A5C-9C9E-8FD63CE74AD8}" srcOrd="1" destOrd="0" presId="urn:microsoft.com/office/officeart/2005/8/layout/hierarchy4"/>
    <dgm:cxn modelId="{2167950D-D3CB-4F51-93E0-D690A4C903F8}" type="presParOf" srcId="{7BF75582-368B-4773-8B63-9F1FDD77ACD9}" destId="{3FFFE97E-A11C-4D02-BA4B-8DE270F57C51}" srcOrd="2" destOrd="0" presId="urn:microsoft.com/office/officeart/2005/8/layout/hierarchy4"/>
    <dgm:cxn modelId="{1ED0A99E-39E4-4C3A-8537-D7046A0AA645}" type="presParOf" srcId="{3FFFE97E-A11C-4D02-BA4B-8DE270F57C51}" destId="{BEF012EF-04CF-45E7-A7AB-8AC194963F8D}" srcOrd="0" destOrd="0" presId="urn:microsoft.com/office/officeart/2005/8/layout/hierarchy4"/>
    <dgm:cxn modelId="{67967E00-B437-4769-BCD4-5764F0D32DE4}" type="presParOf" srcId="{BEF012EF-04CF-45E7-A7AB-8AC194963F8D}" destId="{5343CE95-AB2B-4EFF-BEBB-C286E018D415}" srcOrd="0" destOrd="0" presId="urn:microsoft.com/office/officeart/2005/8/layout/hierarchy4"/>
    <dgm:cxn modelId="{C0012DE3-1CFE-474B-BF5C-D5B20B7F62BB}" type="presParOf" srcId="{BEF012EF-04CF-45E7-A7AB-8AC194963F8D}" destId="{4F98E722-0B47-4951-81BD-C07332F83391}" srcOrd="1" destOrd="0" presId="urn:microsoft.com/office/officeart/2005/8/layout/hierarchy4"/>
    <dgm:cxn modelId="{C97C1201-CDD6-4FBF-A45E-3A5B5BC6E083}" type="presParOf" srcId="{3FFFE97E-A11C-4D02-BA4B-8DE270F57C51}" destId="{7958D37F-525E-4D30-A59C-C5626D6621D5}" srcOrd="1" destOrd="0" presId="urn:microsoft.com/office/officeart/2005/8/layout/hierarchy4"/>
    <dgm:cxn modelId="{4309EA20-D716-44A0-AC09-2E50BC736684}" type="presParOf" srcId="{3FFFE97E-A11C-4D02-BA4B-8DE270F57C51}" destId="{0EA70F4D-25C1-430E-98D8-51D120F1F5F1}" srcOrd="2" destOrd="0" presId="urn:microsoft.com/office/officeart/2005/8/layout/hierarchy4"/>
    <dgm:cxn modelId="{E3BACF2E-05A7-4325-AFCF-6E2B517A05A2}" type="presParOf" srcId="{0EA70F4D-25C1-430E-98D8-51D120F1F5F1}" destId="{78A21316-6FFC-4B83-BC4C-DF35778001D9}" srcOrd="0" destOrd="0" presId="urn:microsoft.com/office/officeart/2005/8/layout/hierarchy4"/>
    <dgm:cxn modelId="{AEECBDDE-FB91-438B-9671-90B7B451DD1A}" type="presParOf" srcId="{0EA70F4D-25C1-430E-98D8-51D120F1F5F1}" destId="{657D9F31-65C5-4802-9E9E-B95E8CCC2D1D}" srcOrd="1" destOrd="0" presId="urn:microsoft.com/office/officeart/2005/8/layout/hierarchy4"/>
    <dgm:cxn modelId="{5C6E1FC0-1974-411D-B4F6-B9804F9C0379}" type="presParOf" srcId="{3FFFE97E-A11C-4D02-BA4B-8DE270F57C51}" destId="{F8EAAD92-C35C-4E77-AE38-9A3E62D22FD4}" srcOrd="3" destOrd="0" presId="urn:microsoft.com/office/officeart/2005/8/layout/hierarchy4"/>
    <dgm:cxn modelId="{E54A0186-6E12-43EC-9EFC-2A00E3E69206}" type="presParOf" srcId="{3FFFE97E-A11C-4D02-BA4B-8DE270F57C51}" destId="{EBA5B7F0-DCA0-487D-9726-30D6EA2CBF6D}" srcOrd="4" destOrd="0" presId="urn:microsoft.com/office/officeart/2005/8/layout/hierarchy4"/>
    <dgm:cxn modelId="{C87AC46D-4A09-455E-8392-D49C748B7773}" type="presParOf" srcId="{EBA5B7F0-DCA0-487D-9726-30D6EA2CBF6D}" destId="{722FC0E7-30BD-4417-BDE1-4137D93633E8}" srcOrd="0" destOrd="0" presId="urn:microsoft.com/office/officeart/2005/8/layout/hierarchy4"/>
    <dgm:cxn modelId="{8B36F335-F2D7-43BB-B1DA-4656333DE20B}" type="presParOf" srcId="{EBA5B7F0-DCA0-487D-9726-30D6EA2CBF6D}" destId="{24606C79-6A5F-42AF-8CA5-C8ABCFB36C8A}" srcOrd="1" destOrd="0" presId="urn:microsoft.com/office/officeart/2005/8/layout/hierarchy4"/>
    <dgm:cxn modelId="{60EEBCCC-55C4-4D55-A05C-4CA951C78541}" type="presParOf" srcId="{3FFFE97E-A11C-4D02-BA4B-8DE270F57C51}" destId="{4ECACDC8-EAAA-4C1D-8A66-6C7177DD1EF9}" srcOrd="5" destOrd="0" presId="urn:microsoft.com/office/officeart/2005/8/layout/hierarchy4"/>
    <dgm:cxn modelId="{E8D987D7-A4E2-4A8E-8F11-C87603CC3B71}" type="presParOf" srcId="{3FFFE97E-A11C-4D02-BA4B-8DE270F57C51}" destId="{96C78292-F6C3-4CB6-AF4C-833762D5E72C}" srcOrd="6" destOrd="0" presId="urn:microsoft.com/office/officeart/2005/8/layout/hierarchy4"/>
    <dgm:cxn modelId="{AED7017C-B3AF-4D29-B4BC-E0F889ED1A59}" type="presParOf" srcId="{96C78292-F6C3-4CB6-AF4C-833762D5E72C}" destId="{B2D1D721-D94A-45A6-BC11-D5004635ACF5}" srcOrd="0" destOrd="0" presId="urn:microsoft.com/office/officeart/2005/8/layout/hierarchy4"/>
    <dgm:cxn modelId="{A406FB86-2D40-4150-9B0A-1FDC3CBA05BD}" type="presParOf" srcId="{96C78292-F6C3-4CB6-AF4C-833762D5E72C}" destId="{88C418C9-BFA7-4FA6-8C46-66E6A178D1D6}" srcOrd="1" destOrd="0" presId="urn:microsoft.com/office/officeart/2005/8/layout/hierarchy4"/>
    <dgm:cxn modelId="{6FF99EED-8D2E-477C-83DC-ADF1A136660F}" type="presParOf" srcId="{3FFFE97E-A11C-4D02-BA4B-8DE270F57C51}" destId="{321F5DBF-26E1-4FFF-9AB6-288592ACAC4C}" srcOrd="7" destOrd="0" presId="urn:microsoft.com/office/officeart/2005/8/layout/hierarchy4"/>
    <dgm:cxn modelId="{ED17A98A-C3DA-4072-8ACA-CD9CF3F7CC66}" type="presParOf" srcId="{3FFFE97E-A11C-4D02-BA4B-8DE270F57C51}" destId="{26167C6D-15BB-4380-8E8C-5043A2871B17}" srcOrd="8" destOrd="0" presId="urn:microsoft.com/office/officeart/2005/8/layout/hierarchy4"/>
    <dgm:cxn modelId="{EECAD796-4315-44FA-8249-1966CFE805B7}" type="presParOf" srcId="{26167C6D-15BB-4380-8E8C-5043A2871B17}" destId="{5665ADF2-EB97-4CCD-B6CB-1B8FFFC7DA12}" srcOrd="0" destOrd="0" presId="urn:microsoft.com/office/officeart/2005/8/layout/hierarchy4"/>
    <dgm:cxn modelId="{C06E4CEB-CCC7-4E44-85FC-775896930189}" type="presParOf" srcId="{26167C6D-15BB-4380-8E8C-5043A2871B17}" destId="{6B633769-D507-4ED4-B732-4D5AE7573F7E}" srcOrd="1" destOrd="0" presId="urn:microsoft.com/office/officeart/2005/8/layout/hierarchy4"/>
    <dgm:cxn modelId="{2968F7D3-CDE6-45F1-BD6E-9D9D3E878371}" type="presParOf" srcId="{3FFFE97E-A11C-4D02-BA4B-8DE270F57C51}" destId="{7B4BECCD-8A44-4163-920D-54102302FE40}" srcOrd="9" destOrd="0" presId="urn:microsoft.com/office/officeart/2005/8/layout/hierarchy4"/>
    <dgm:cxn modelId="{69FB6665-717E-40E4-B34A-13BE8F75FCA5}" type="presParOf" srcId="{3FFFE97E-A11C-4D02-BA4B-8DE270F57C51}" destId="{8D7DFE71-4E0F-45AA-B608-5A54A468683D}" srcOrd="10" destOrd="0" presId="urn:microsoft.com/office/officeart/2005/8/layout/hierarchy4"/>
    <dgm:cxn modelId="{ED63C698-62B1-487D-9244-2A7406588204}" type="presParOf" srcId="{8D7DFE71-4E0F-45AA-B608-5A54A468683D}" destId="{468CB3FD-818B-416C-863F-95DB9EC7DF07}" srcOrd="0" destOrd="0" presId="urn:microsoft.com/office/officeart/2005/8/layout/hierarchy4"/>
    <dgm:cxn modelId="{20148A58-7E09-4952-B5DE-D5C364024C6C}" type="presParOf" srcId="{8D7DFE71-4E0F-45AA-B608-5A54A468683D}" destId="{69BCDC76-4E33-4031-B9A6-1F2352D69BA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5D85D-7625-4CFF-AB28-6C57ACD45F9F}">
      <dsp:nvSpPr>
        <dsp:cNvPr id="0" name=""/>
        <dsp:cNvSpPr/>
      </dsp:nvSpPr>
      <dsp:spPr>
        <a:xfrm>
          <a:off x="5482" y="30039"/>
          <a:ext cx="11246941" cy="11613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Pat-INFORMED provides patent information for small molecules in:</a:t>
          </a:r>
          <a:endParaRPr lang="x-none" sz="3200" kern="1200" dirty="0"/>
        </a:p>
      </dsp:txBody>
      <dsp:txXfrm>
        <a:off x="39497" y="64054"/>
        <a:ext cx="11178911" cy="1093314"/>
      </dsp:txXfrm>
    </dsp:sp>
    <dsp:sp modelId="{5343CE95-AB2B-4EFF-BEBB-C286E018D415}">
      <dsp:nvSpPr>
        <dsp:cNvPr id="0" name=""/>
        <dsp:cNvSpPr/>
      </dsp:nvSpPr>
      <dsp:spPr>
        <a:xfrm>
          <a:off x="5482" y="1484757"/>
          <a:ext cx="1440220" cy="15460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2400" kern="1200" dirty="0">
              <a:solidFill>
                <a:schemeClr val="tx1"/>
              </a:solidFill>
            </a:rPr>
            <a:t>HIV/ AIDS</a:t>
          </a:r>
          <a:endParaRPr lang="x-none" sz="2400" kern="1200" dirty="0">
            <a:solidFill>
              <a:schemeClr val="tx1"/>
            </a:solidFill>
          </a:endParaRPr>
        </a:p>
      </dsp:txBody>
      <dsp:txXfrm>
        <a:off x="47665" y="1526940"/>
        <a:ext cx="1355854" cy="1461660"/>
      </dsp:txXfrm>
    </dsp:sp>
    <dsp:sp modelId="{78A21316-6FFC-4B83-BC4C-DF35778001D9}">
      <dsp:nvSpPr>
        <dsp:cNvPr id="0" name=""/>
        <dsp:cNvSpPr/>
      </dsp:nvSpPr>
      <dsp:spPr>
        <a:xfrm>
          <a:off x="1566681" y="1484757"/>
          <a:ext cx="2424712" cy="15460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2400" kern="1200" dirty="0">
              <a:solidFill>
                <a:schemeClr val="tx1"/>
              </a:solidFill>
            </a:rPr>
            <a:t>Cardiovascular diseases</a:t>
          </a:r>
          <a:endParaRPr lang="x-none" sz="2400" kern="1200" dirty="0">
            <a:solidFill>
              <a:schemeClr val="tx1"/>
            </a:solidFill>
          </a:endParaRPr>
        </a:p>
      </dsp:txBody>
      <dsp:txXfrm>
        <a:off x="1611963" y="1530039"/>
        <a:ext cx="2334148" cy="1455462"/>
      </dsp:txXfrm>
    </dsp:sp>
    <dsp:sp modelId="{722FC0E7-30BD-4417-BDE1-4137D93633E8}">
      <dsp:nvSpPr>
        <dsp:cNvPr id="0" name=""/>
        <dsp:cNvSpPr/>
      </dsp:nvSpPr>
      <dsp:spPr>
        <a:xfrm>
          <a:off x="4112372" y="1484757"/>
          <a:ext cx="1592394" cy="15460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2400" kern="1200" dirty="0">
              <a:solidFill>
                <a:schemeClr val="tx1"/>
              </a:solidFill>
            </a:rPr>
            <a:t>Diabetes </a:t>
          </a:r>
          <a:endParaRPr lang="x-none" sz="2400" kern="1200" dirty="0">
            <a:solidFill>
              <a:schemeClr val="tx1"/>
            </a:solidFill>
          </a:endParaRPr>
        </a:p>
      </dsp:txBody>
      <dsp:txXfrm>
        <a:off x="4157654" y="1530039"/>
        <a:ext cx="1501830" cy="1455462"/>
      </dsp:txXfrm>
    </dsp:sp>
    <dsp:sp modelId="{B2D1D721-D94A-45A6-BC11-D5004635ACF5}">
      <dsp:nvSpPr>
        <dsp:cNvPr id="0" name=""/>
        <dsp:cNvSpPr/>
      </dsp:nvSpPr>
      <dsp:spPr>
        <a:xfrm>
          <a:off x="5825745" y="1484757"/>
          <a:ext cx="1703536" cy="15460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2400" kern="1200" dirty="0">
              <a:solidFill>
                <a:schemeClr val="tx1"/>
              </a:solidFill>
            </a:rPr>
            <a:t>Hepatitis C </a:t>
          </a:r>
          <a:endParaRPr lang="x-none" sz="2400" kern="1200" dirty="0">
            <a:solidFill>
              <a:schemeClr val="tx1"/>
            </a:solidFill>
          </a:endParaRPr>
        </a:p>
      </dsp:txBody>
      <dsp:txXfrm>
        <a:off x="5871027" y="1530039"/>
        <a:ext cx="1612972" cy="1455462"/>
      </dsp:txXfrm>
    </dsp:sp>
    <dsp:sp modelId="{5665ADF2-EB97-4CCD-B6CB-1B8FFFC7DA12}">
      <dsp:nvSpPr>
        <dsp:cNvPr id="0" name=""/>
        <dsp:cNvSpPr/>
      </dsp:nvSpPr>
      <dsp:spPr>
        <a:xfrm>
          <a:off x="7650259" y="1484757"/>
          <a:ext cx="1643291" cy="15460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2400" kern="1200" dirty="0">
              <a:solidFill>
                <a:schemeClr val="tx1"/>
              </a:solidFill>
            </a:rPr>
            <a:t>Oncology</a:t>
          </a:r>
          <a:endParaRPr lang="x-none" sz="2400" kern="1200" dirty="0">
            <a:solidFill>
              <a:schemeClr val="tx1"/>
            </a:solidFill>
          </a:endParaRPr>
        </a:p>
      </dsp:txBody>
      <dsp:txXfrm>
        <a:off x="7695541" y="1530039"/>
        <a:ext cx="1552727" cy="1455462"/>
      </dsp:txXfrm>
    </dsp:sp>
    <dsp:sp modelId="{468CB3FD-818B-416C-863F-95DB9EC7DF07}">
      <dsp:nvSpPr>
        <dsp:cNvPr id="0" name=""/>
        <dsp:cNvSpPr/>
      </dsp:nvSpPr>
      <dsp:spPr>
        <a:xfrm>
          <a:off x="9414529" y="1484757"/>
          <a:ext cx="1837894" cy="15460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2400" kern="1200" dirty="0">
              <a:solidFill>
                <a:schemeClr val="tx1"/>
              </a:solidFill>
            </a:rPr>
            <a:t>Respiratory conditions</a:t>
          </a:r>
          <a:endParaRPr lang="x-none" sz="2400" kern="1200" dirty="0">
            <a:solidFill>
              <a:schemeClr val="tx1"/>
            </a:solidFill>
          </a:endParaRPr>
        </a:p>
      </dsp:txBody>
      <dsp:txXfrm>
        <a:off x="9459811" y="1530039"/>
        <a:ext cx="1747330" cy="1455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ED011-E252-4C53-AA5C-755FC3F875B8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0DA1F-7EB4-45B9-9357-E4B4C44CE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5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5228" y="4454136"/>
            <a:ext cx="5486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33852-C48E-454A-872B-D2E0E9613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022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33852-C48E-454A-872B-D2E0E9613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649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33852-C48E-454A-872B-D2E0E9613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415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33852-C48E-454A-872B-D2E0E9613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857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33852-C48E-454A-872B-D2E0E9613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65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33852-C48E-454A-872B-D2E0E9613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305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81C2B-2EC8-764D-851D-0A46A12ED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617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33852-C48E-454A-872B-D2E0E9613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00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33852-C48E-454A-872B-D2E0E9613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91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33852-C48E-454A-872B-D2E0E9613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559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33852-C48E-454A-872B-D2E0E9613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125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33852-C48E-454A-872B-D2E0E9613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504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33852-C48E-454A-872B-D2E0E9613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454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33852-C48E-454A-872B-D2E0E9613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48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33852-C48E-454A-872B-D2E0E9613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155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33852-C48E-454A-872B-D2E0E9613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13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2284" y="3860800"/>
            <a:ext cx="8534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418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9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64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2" t="517" r="18289" b="2301"/>
          <a:stretch/>
        </p:blipFill>
        <p:spPr>
          <a:xfrm>
            <a:off x="-63611" y="-37107"/>
            <a:ext cx="12287416" cy="688052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04300" y="-37106"/>
            <a:ext cx="57832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1474905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5" t="517" r="18289" b="2301"/>
          <a:stretch/>
        </p:blipFill>
        <p:spPr>
          <a:xfrm>
            <a:off x="8746436" y="-37107"/>
            <a:ext cx="3477369" cy="688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54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04300" y="-37107"/>
            <a:ext cx="59104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1363214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21"/>
          <a:stretch/>
        </p:blipFill>
        <p:spPr>
          <a:xfrm>
            <a:off x="8841851" y="0"/>
            <a:ext cx="3350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30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560000" cy="1470025"/>
          </a:xfrm>
          <a:prstGeom prst="rect">
            <a:avLst/>
          </a:prstGeom>
        </p:spPr>
        <p:txBody>
          <a:bodyPr/>
          <a:lstStyle>
            <a:lvl1pPr marL="0" indent="0">
              <a:defRPr b="1" i="0">
                <a:solidFill>
                  <a:srgbClr val="243883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560000" cy="1752600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rgbClr val="808080"/>
                </a:solidFill>
                <a:latin typeface="Arial"/>
                <a:cs typeface="Arial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1472000" y="1"/>
            <a:ext cx="720000" cy="6858000"/>
          </a:xfrm>
          <a:prstGeom prst="rect">
            <a:avLst/>
          </a:prstGeom>
          <a:solidFill>
            <a:srgbClr val="2438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 descr="IFPMA-Logo-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2000" y="6010600"/>
            <a:ext cx="480000" cy="53204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1376000" y="1"/>
            <a:ext cx="96000" cy="6858000"/>
          </a:xfrm>
          <a:prstGeom prst="rect">
            <a:avLst/>
          </a:prstGeom>
          <a:solidFill>
            <a:srgbClr val="929C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9141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472000" y="1"/>
            <a:ext cx="720000" cy="6858000"/>
          </a:xfrm>
          <a:prstGeom prst="rect">
            <a:avLst/>
          </a:prstGeom>
          <a:solidFill>
            <a:srgbClr val="2438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560000" cy="1470025"/>
          </a:xfrm>
          <a:prstGeom prst="rect">
            <a:avLst/>
          </a:prstGeom>
        </p:spPr>
        <p:txBody>
          <a:bodyPr/>
          <a:lstStyle>
            <a:lvl1pPr marL="0" indent="0">
              <a:defRPr i="0">
                <a:solidFill>
                  <a:srgbClr val="24388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560000" cy="1752600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rgbClr val="808080"/>
                </a:solidFill>
                <a:latin typeface="Arial"/>
                <a:cs typeface="Arial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IFPMA-Logo-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2000" y="6010600"/>
            <a:ext cx="480000" cy="53204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1376000" y="1"/>
            <a:ext cx="96000" cy="6858000"/>
          </a:xfrm>
          <a:prstGeom prst="rect">
            <a:avLst/>
          </a:prstGeom>
          <a:solidFill>
            <a:srgbClr val="929C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16536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1472000" y="1"/>
            <a:ext cx="720000" cy="6858000"/>
          </a:xfrm>
          <a:prstGeom prst="rect">
            <a:avLst/>
          </a:prstGeom>
          <a:solidFill>
            <a:srgbClr val="2438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560000" cy="1470025"/>
          </a:xfrm>
          <a:prstGeom prst="rect">
            <a:avLst/>
          </a:prstGeom>
        </p:spPr>
        <p:txBody>
          <a:bodyPr/>
          <a:lstStyle>
            <a:lvl1pPr marL="0" indent="0">
              <a:defRPr i="0">
                <a:solidFill>
                  <a:srgbClr val="24388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560000" cy="1752600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rgbClr val="808080"/>
                </a:solidFill>
                <a:latin typeface="Arial"/>
                <a:cs typeface="Arial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IFPMA-Logo-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2000" y="6010600"/>
            <a:ext cx="480000" cy="53204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1376000" y="1"/>
            <a:ext cx="96000" cy="6858000"/>
          </a:xfrm>
          <a:prstGeom prst="rect">
            <a:avLst/>
          </a:prstGeom>
          <a:solidFill>
            <a:srgbClr val="929C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30707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1472000" y="1"/>
            <a:ext cx="720000" cy="6858000"/>
          </a:xfrm>
          <a:prstGeom prst="rect">
            <a:avLst/>
          </a:prstGeom>
          <a:solidFill>
            <a:srgbClr val="2438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560000" cy="1470025"/>
          </a:xfrm>
          <a:prstGeom prst="rect">
            <a:avLst/>
          </a:prstGeom>
        </p:spPr>
        <p:txBody>
          <a:bodyPr/>
          <a:lstStyle>
            <a:lvl1pPr marL="0" indent="0">
              <a:defRPr i="0">
                <a:solidFill>
                  <a:srgbClr val="24388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560000" cy="1752600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rgbClr val="808080"/>
                </a:solidFill>
                <a:latin typeface="Arial"/>
                <a:cs typeface="Arial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IFPMA-Logo-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2000" y="6010600"/>
            <a:ext cx="480000" cy="53204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1376000" y="1"/>
            <a:ext cx="96000" cy="6858000"/>
          </a:xfrm>
          <a:prstGeom prst="rect">
            <a:avLst/>
          </a:prstGeom>
          <a:solidFill>
            <a:srgbClr val="929C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6396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32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1472000" y="1"/>
            <a:ext cx="720000" cy="6858000"/>
          </a:xfrm>
          <a:prstGeom prst="rect">
            <a:avLst/>
          </a:prstGeom>
          <a:solidFill>
            <a:srgbClr val="2438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" name="Picture 9" descr="IFPMA-Logo-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2000" y="6010600"/>
            <a:ext cx="480000" cy="53204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1376000" y="1"/>
            <a:ext cx="96000" cy="6858000"/>
          </a:xfrm>
          <a:prstGeom prst="rect">
            <a:avLst/>
          </a:prstGeom>
          <a:solidFill>
            <a:srgbClr val="929C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56832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1472000" y="1"/>
            <a:ext cx="720000" cy="6858000"/>
          </a:xfrm>
          <a:prstGeom prst="rect">
            <a:avLst/>
          </a:prstGeom>
          <a:solidFill>
            <a:srgbClr val="2438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 descr="IFPMA-Logo-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2000" y="6010600"/>
            <a:ext cx="480000" cy="5320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376000" y="1"/>
            <a:ext cx="96000" cy="6858000"/>
          </a:xfrm>
          <a:prstGeom prst="rect">
            <a:avLst/>
          </a:prstGeom>
          <a:solidFill>
            <a:srgbClr val="929C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23549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584" y="2"/>
            <a:ext cx="10972800" cy="8144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933">
                <a:solidFill>
                  <a:srgbClr val="243883"/>
                </a:solidFill>
              </a:defRPr>
            </a:lvl1pPr>
          </a:lstStyle>
          <a:p>
            <a:r>
              <a:rPr lang="en-US" dirty="0" err="1"/>
              <a:t>Xxxxxxxx</a:t>
            </a:r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1472000" y="1"/>
            <a:ext cx="720000" cy="6858000"/>
          </a:xfrm>
          <a:prstGeom prst="rect">
            <a:avLst/>
          </a:prstGeom>
          <a:solidFill>
            <a:srgbClr val="2438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 descr="IFPMA-Logo-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2000" y="6010600"/>
            <a:ext cx="480000" cy="5320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376000" y="1"/>
            <a:ext cx="96000" cy="6858000"/>
          </a:xfrm>
          <a:prstGeom prst="rect">
            <a:avLst/>
          </a:prstGeom>
          <a:solidFill>
            <a:srgbClr val="929C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/>
          <p:cNvSpPr txBox="1"/>
          <p:nvPr userDrawn="1"/>
        </p:nvSpPr>
        <p:spPr>
          <a:xfrm>
            <a:off x="392070" y="794252"/>
            <a:ext cx="10919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1584" y="833967"/>
            <a:ext cx="10972800" cy="749300"/>
          </a:xfrm>
        </p:spPr>
        <p:txBody>
          <a:bodyPr vert="horz" lIns="0" tIns="0" rIns="0" bIns="0" rtlCol="0" anchor="b" anchorCtr="0">
            <a:normAutofit/>
          </a:bodyPr>
          <a:lstStyle>
            <a:lvl1pPr marL="457178" indent="-457178">
              <a:buClr>
                <a:schemeClr val="tx1"/>
              </a:buClr>
              <a:buFont typeface="Arial" panose="020B0604020202020204" pitchFamily="34" charset="0"/>
              <a:buChar char="•"/>
              <a:defRPr lang="fr-CH" sz="2133" b="1" i="0" dirty="0">
                <a:solidFill>
                  <a:srgbClr val="929CC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 dirty="0" err="1"/>
              <a:t>Xxxxxxxxxx</a:t>
            </a:r>
            <a:r>
              <a:rPr lang="en-US" dirty="0"/>
              <a:t> </a:t>
            </a:r>
          </a:p>
          <a:p>
            <a:pPr lvl="0">
              <a:spcBef>
                <a:spcPct val="0"/>
              </a:spcBef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06987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1472000" y="1"/>
            <a:ext cx="720000" cy="6858000"/>
          </a:xfrm>
          <a:prstGeom prst="rect">
            <a:avLst/>
          </a:prstGeom>
          <a:solidFill>
            <a:srgbClr val="2438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" name="Picture 9" descr="IFPMA-Logo-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2000" y="6010600"/>
            <a:ext cx="480000" cy="53204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1376000" y="1"/>
            <a:ext cx="96000" cy="6858000"/>
          </a:xfrm>
          <a:prstGeom prst="rect">
            <a:avLst/>
          </a:prstGeom>
          <a:solidFill>
            <a:srgbClr val="929C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03828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1472000" y="1"/>
            <a:ext cx="720000" cy="6858000"/>
          </a:xfrm>
          <a:prstGeom prst="rect">
            <a:avLst/>
          </a:prstGeom>
          <a:solidFill>
            <a:srgbClr val="2438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 descr="IFPMA-Logo-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2000" y="6010600"/>
            <a:ext cx="480000" cy="5320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376000" y="1"/>
            <a:ext cx="96000" cy="6858000"/>
          </a:xfrm>
          <a:prstGeom prst="rect">
            <a:avLst/>
          </a:prstGeom>
          <a:solidFill>
            <a:srgbClr val="929C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15106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472000" y="1"/>
            <a:ext cx="720000" cy="6858000"/>
          </a:xfrm>
          <a:prstGeom prst="rect">
            <a:avLst/>
          </a:prstGeom>
          <a:solidFill>
            <a:srgbClr val="2438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 descr="IFPMA-Logo-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2000" y="6010600"/>
            <a:ext cx="480000" cy="5320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376000" y="1"/>
            <a:ext cx="96000" cy="6858000"/>
          </a:xfrm>
          <a:prstGeom prst="rect">
            <a:avLst/>
          </a:prstGeom>
          <a:solidFill>
            <a:srgbClr val="929C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89920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472000" y="1"/>
            <a:ext cx="720000" cy="6858000"/>
          </a:xfrm>
          <a:prstGeom prst="rect">
            <a:avLst/>
          </a:prstGeom>
          <a:solidFill>
            <a:srgbClr val="2438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 descr="IFPMA-Logo-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2000" y="6010600"/>
            <a:ext cx="480000" cy="5320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376000" y="1"/>
            <a:ext cx="96000" cy="6858000"/>
          </a:xfrm>
          <a:prstGeom prst="rect">
            <a:avLst/>
          </a:prstGeom>
          <a:solidFill>
            <a:srgbClr val="929C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62131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472000" y="1"/>
            <a:ext cx="720000" cy="6858000"/>
          </a:xfrm>
          <a:prstGeom prst="rect">
            <a:avLst/>
          </a:prstGeom>
          <a:solidFill>
            <a:srgbClr val="2438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 descr="IFPMA-Logo-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2000" y="6010600"/>
            <a:ext cx="480000" cy="5320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376000" y="1"/>
            <a:ext cx="96000" cy="6858000"/>
          </a:xfrm>
          <a:prstGeom prst="rect">
            <a:avLst/>
          </a:prstGeom>
          <a:solidFill>
            <a:srgbClr val="929C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69725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472000" y="1"/>
            <a:ext cx="720000" cy="6858000"/>
          </a:xfrm>
          <a:prstGeom prst="rect">
            <a:avLst/>
          </a:prstGeom>
          <a:solidFill>
            <a:srgbClr val="2438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 descr="IFPMA-Logo-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2000" y="6010600"/>
            <a:ext cx="480000" cy="53204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1376000" y="1"/>
            <a:ext cx="96000" cy="6858000"/>
          </a:xfrm>
          <a:prstGeom prst="rect">
            <a:avLst/>
          </a:prstGeom>
          <a:solidFill>
            <a:srgbClr val="929C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772385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472000" y="1"/>
            <a:ext cx="720000" cy="6858000"/>
          </a:xfrm>
          <a:prstGeom prst="rect">
            <a:avLst/>
          </a:prstGeom>
          <a:solidFill>
            <a:srgbClr val="2438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 descr="IFPMA-Logo-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2000" y="6010600"/>
            <a:ext cx="480000" cy="5320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376000" y="1"/>
            <a:ext cx="96000" cy="6858000"/>
          </a:xfrm>
          <a:prstGeom prst="rect">
            <a:avLst/>
          </a:prstGeom>
          <a:solidFill>
            <a:srgbClr val="929C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3799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19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472000" y="1"/>
            <a:ext cx="720000" cy="6858000"/>
          </a:xfrm>
          <a:prstGeom prst="rect">
            <a:avLst/>
          </a:prstGeom>
          <a:solidFill>
            <a:srgbClr val="2438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 descr="IFPMA-Logo-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2000" y="6010600"/>
            <a:ext cx="480000" cy="5320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376000" y="1"/>
            <a:ext cx="96000" cy="6858000"/>
          </a:xfrm>
          <a:prstGeom prst="rect">
            <a:avLst/>
          </a:prstGeom>
          <a:solidFill>
            <a:srgbClr val="929C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76301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472000" y="1"/>
            <a:ext cx="720000" cy="6858000"/>
          </a:xfrm>
          <a:prstGeom prst="rect">
            <a:avLst/>
          </a:prstGeom>
          <a:solidFill>
            <a:srgbClr val="2438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 descr="IFPMA-Logo-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2000" y="6010600"/>
            <a:ext cx="480000" cy="5320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376000" y="1"/>
            <a:ext cx="96000" cy="6858000"/>
          </a:xfrm>
          <a:prstGeom prst="rect">
            <a:avLst/>
          </a:prstGeom>
          <a:solidFill>
            <a:srgbClr val="929C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82418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472000" y="1"/>
            <a:ext cx="720000" cy="6858000"/>
          </a:xfrm>
          <a:prstGeom prst="rect">
            <a:avLst/>
          </a:prstGeom>
          <a:solidFill>
            <a:srgbClr val="2438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 descr="IFPMA-Logo-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2000" y="6010600"/>
            <a:ext cx="480000" cy="5320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376000" y="1"/>
            <a:ext cx="96000" cy="6858000"/>
          </a:xfrm>
          <a:prstGeom prst="rect">
            <a:avLst/>
          </a:prstGeom>
          <a:solidFill>
            <a:srgbClr val="929C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83000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240"/>
            <a:ext cx="53848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240"/>
            <a:ext cx="53848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7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239"/>
            <a:ext cx="53848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239"/>
            <a:ext cx="53848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7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35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5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2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73239"/>
            <a:ext cx="109728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 fontAlgn="base">
              <a:spcAft>
                <a:spcPct val="0"/>
              </a:spcAft>
              <a:defRPr/>
            </a:pPr>
            <a:fld id="{7F3150A8-B334-48D8-BDDC-A2E01CBB87C9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c" descr="WIPO FOR OFFICIAL USE ONLY"/>
          <p:cNvSpPr txBox="1"/>
          <p:nvPr userDrawn="1"/>
        </p:nvSpPr>
        <p:spPr>
          <a:xfrm>
            <a:off x="0" y="6537960"/>
            <a:ext cx="12192000" cy="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rtlCol="0">
            <a:no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  <a:endParaRPr lang="en-US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5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41959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0" y="6356351"/>
            <a:ext cx="144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333">
                <a:solidFill>
                  <a:srgbClr val="00009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88800" y="6356351"/>
            <a:ext cx="432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33">
                <a:solidFill>
                  <a:srgbClr val="00009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96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600">
                <a:solidFill>
                  <a:srgbClr val="000090"/>
                </a:solidFill>
              </a:defRPr>
            </a:lvl1pPr>
          </a:lstStyle>
          <a:p>
            <a:fld id="{7D66FF51-92F0-0146-B518-224D04BF77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09600" y="274639"/>
            <a:ext cx="88392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677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</p:sldLayoutIdLst>
  <p:hf hdr="0" ftr="0" dt="0"/>
  <p:txStyles>
    <p:titleStyle>
      <a:lvl1pPr algn="l" defTabSz="609570" rtl="0" eaLnBrk="1" latinLnBrk="0" hangingPunct="1">
        <a:spcBef>
          <a:spcPct val="0"/>
        </a:spcBef>
        <a:buNone/>
        <a:defRPr sz="4267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609570" rtl="0" eaLnBrk="1" latinLnBrk="0" hangingPunct="1">
        <a:spcBef>
          <a:spcPct val="20000"/>
        </a:spcBef>
        <a:buClr>
          <a:srgbClr val="FF0000"/>
        </a:buClr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609570" rtl="0" eaLnBrk="1" latinLnBrk="0" hangingPunct="1">
        <a:spcBef>
          <a:spcPct val="20000"/>
        </a:spcBef>
        <a:buClr>
          <a:srgbClr val="FF0000"/>
        </a:buClr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609570" rtl="0" eaLnBrk="1" latinLnBrk="0" hangingPunct="1">
        <a:spcBef>
          <a:spcPct val="20000"/>
        </a:spcBef>
        <a:buClr>
          <a:srgbClr val="FF0000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609570" rtl="0" eaLnBrk="1" latinLnBrk="0" hangingPunct="1">
        <a:spcBef>
          <a:spcPct val="20000"/>
        </a:spcBef>
        <a:buClr>
          <a:srgbClr val="FF0000"/>
        </a:buClr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609570" rtl="0" eaLnBrk="1" latinLnBrk="0" hangingPunct="1">
        <a:spcBef>
          <a:spcPct val="20000"/>
        </a:spcBef>
        <a:buClr>
          <a:srgbClr val="FF0000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6.jp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2.JP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5.JP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5.JP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3F80E.7B97737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B32FB2A-1A76-4C50-B755-CD1356A1CF7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136775"/>
            <a:ext cx="12192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000" b="1" dirty="0">
                <a:solidFill>
                  <a:schemeClr val="accent5">
                    <a:lumMod val="50000"/>
                  </a:schemeClr>
                </a:solidFill>
              </a:rPr>
              <a:t>Pat</a:t>
            </a:r>
            <a:r>
              <a:rPr lang="en-US" sz="5000" dirty="0">
                <a:solidFill>
                  <a:schemeClr val="accent5">
                    <a:lumMod val="50000"/>
                  </a:schemeClr>
                </a:solidFill>
              </a:rPr>
              <a:t>ent </a:t>
            </a:r>
            <a:r>
              <a:rPr lang="en-US" sz="5000" b="1" dirty="0">
                <a:solidFill>
                  <a:schemeClr val="accent5">
                    <a:lumMod val="50000"/>
                  </a:schemeClr>
                </a:solidFill>
              </a:rPr>
              <a:t>In</a:t>
            </a:r>
            <a:r>
              <a:rPr lang="en-US" sz="5000" dirty="0">
                <a:solidFill>
                  <a:schemeClr val="accent5">
                    <a:lumMod val="50000"/>
                  </a:schemeClr>
                </a:solidFill>
              </a:rPr>
              <a:t>formation Initiative </a:t>
            </a:r>
            <a:r>
              <a:rPr lang="en-US" sz="5000" b="1" dirty="0">
                <a:solidFill>
                  <a:schemeClr val="accent5">
                    <a:lumMod val="50000"/>
                  </a:schemeClr>
                </a:solidFill>
              </a:rPr>
              <a:t>for Med</a:t>
            </a:r>
            <a:r>
              <a:rPr lang="en-US" sz="5000" dirty="0">
                <a:solidFill>
                  <a:schemeClr val="accent5">
                    <a:lumMod val="50000"/>
                  </a:schemeClr>
                </a:solidFill>
              </a:rPr>
              <a:t>icines</a:t>
            </a:r>
            <a:br>
              <a:rPr lang="en-US" sz="5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5000" dirty="0">
                <a:solidFill>
                  <a:schemeClr val="accent5">
                    <a:lumMod val="50000"/>
                  </a:schemeClr>
                </a:solidFill>
              </a:rPr>
              <a:t>Pat-INFORMED</a:t>
            </a:r>
            <a:r>
              <a:rPr lang="en-GB" b="1" dirty="0"/>
              <a:t> </a:t>
            </a:r>
            <a:br>
              <a:rPr lang="en-GB" b="1" dirty="0"/>
            </a:br>
            <a:br>
              <a:rPr lang="x-none" sz="4900" dirty="0"/>
            </a:br>
            <a:endParaRPr lang="x-none" dirty="0"/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id="{4CB2AFCA-7E49-4900-BDAF-FA817787BE88}"/>
              </a:ext>
            </a:extLst>
          </p:cNvPr>
          <p:cNvSpPr txBox="1">
            <a:spLocks/>
          </p:cNvSpPr>
          <p:nvPr/>
        </p:nvSpPr>
        <p:spPr>
          <a:xfrm>
            <a:off x="1524000" y="387479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4900" dirty="0"/>
            </a:br>
            <a:r>
              <a:rPr lang="en-GB" sz="4000" dirty="0"/>
              <a:t>October 30, 2019</a:t>
            </a:r>
          </a:p>
          <a:p>
            <a:br>
              <a:rPr lang="en-GB" sz="4000" dirty="0"/>
            </a:br>
            <a:r>
              <a:rPr lang="en-GB" sz="4000" dirty="0"/>
              <a:t>Thomas Bombelles</a:t>
            </a:r>
          </a:p>
          <a:p>
            <a:endParaRPr lang="en-GB" sz="4000" dirty="0"/>
          </a:p>
          <a:p>
            <a:r>
              <a:rPr lang="en-GB" sz="4000" dirty="0"/>
              <a:t>Head, NGO and Industry Relations</a:t>
            </a:r>
            <a:br>
              <a:rPr lang="x-none" sz="4900" dirty="0"/>
            </a:br>
            <a:endParaRPr lang="x-none" dirty="0"/>
          </a:p>
        </p:txBody>
      </p:sp>
      <p:pic>
        <p:nvPicPr>
          <p:cNvPr id="5" name="Picture 2" descr="D:\Users\kelly\Desktop\wipo-ifpma_homepage_v02turqs-home_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269"/>
            <a:ext cx="12192001" cy="82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40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28" y="895243"/>
            <a:ext cx="9219344" cy="515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71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28" y="895245"/>
            <a:ext cx="9219344" cy="515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27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399" y="929302"/>
            <a:ext cx="9089200" cy="507844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271" y="4220279"/>
            <a:ext cx="2049051" cy="11401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11" y="3127013"/>
            <a:ext cx="4201188" cy="233775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 bwMode="auto">
          <a:xfrm>
            <a:off x="6096000" y="3282039"/>
            <a:ext cx="3784441" cy="1013852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flipV="1">
            <a:off x="5806659" y="5284867"/>
            <a:ext cx="4073780" cy="1313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499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DD0613-E7CD-49D5-92D1-6043A35D9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11" y="914398"/>
            <a:ext cx="8412168" cy="509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75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541A9A-925A-4CC6-B91E-E69635AA0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11" y="914398"/>
            <a:ext cx="8412168" cy="509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42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8A9B79-50EE-4911-8964-BB6471E4E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11" y="914397"/>
            <a:ext cx="8412168" cy="510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06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525085-EC35-4121-9C8C-2FFC5612F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11" y="914396"/>
            <a:ext cx="8418251" cy="510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3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1945" y="930509"/>
            <a:ext cx="9048107" cy="50554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07" y="3675973"/>
            <a:ext cx="4460180" cy="852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306" y="2772415"/>
            <a:ext cx="1957295" cy="37419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 flipV="1">
            <a:off x="2287498" y="2796493"/>
            <a:ext cx="6039751" cy="93434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flipV="1">
            <a:off x="6151419" y="3122530"/>
            <a:ext cx="3881239" cy="135126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50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45" y="944157"/>
            <a:ext cx="9048107" cy="504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86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19" y="948937"/>
            <a:ext cx="8945364" cy="4998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359" y="2700821"/>
            <a:ext cx="1771140" cy="346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047" y="3891572"/>
            <a:ext cx="3289799" cy="64410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 flipV="1">
            <a:off x="2882269" y="2721400"/>
            <a:ext cx="5575193" cy="120839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flipV="1">
            <a:off x="5779267" y="3027013"/>
            <a:ext cx="4239131" cy="14704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13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RÃ©sultat de recherche d'images pour &quot;ifpma logo&quot;">
            <a:extLst>
              <a:ext uri="{FF2B5EF4-FFF2-40B4-BE49-F238E27FC236}">
                <a16:creationId xmlns:a16="http://schemas.microsoft.com/office/drawing/2014/main" id="{888D1D2C-959C-4BE3-AF7E-239416FFB4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310DA8-03B0-428F-85CF-5A58709C2F02}"/>
              </a:ext>
            </a:extLst>
          </p:cNvPr>
          <p:cNvSpPr txBox="1"/>
          <p:nvPr/>
        </p:nvSpPr>
        <p:spPr>
          <a:xfrm>
            <a:off x="363417" y="917186"/>
            <a:ext cx="10884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What is Pat-INFORMED?</a:t>
            </a:r>
            <a:endParaRPr lang="en-GB" sz="3200" b="1" dirty="0"/>
          </a:p>
          <a:p>
            <a:endParaRPr lang="x-none" sz="3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A9CCA1-6FA2-43FD-84AA-74F14221D8B4}"/>
              </a:ext>
            </a:extLst>
          </p:cNvPr>
          <p:cNvSpPr/>
          <p:nvPr/>
        </p:nvSpPr>
        <p:spPr>
          <a:xfrm>
            <a:off x="501176" y="1455795"/>
            <a:ext cx="11189647" cy="4616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/>
              <a:t>The </a:t>
            </a:r>
            <a:r>
              <a:rPr lang="en-GB" sz="2800" b="1" dirty="0"/>
              <a:t>Pat</a:t>
            </a:r>
            <a:r>
              <a:rPr lang="en-GB" sz="2800" dirty="0"/>
              <a:t>ent </a:t>
            </a:r>
            <a:r>
              <a:rPr lang="en-GB" sz="2800" b="1" dirty="0"/>
              <a:t>In</a:t>
            </a:r>
            <a:r>
              <a:rPr lang="en-GB" sz="2800" dirty="0"/>
              <a:t>formation </a:t>
            </a:r>
            <a:r>
              <a:rPr lang="en-GB" sz="2800" b="1" dirty="0"/>
              <a:t>In</a:t>
            </a:r>
            <a:r>
              <a:rPr lang="en-GB" sz="2800" dirty="0"/>
              <a:t>itiative </a:t>
            </a:r>
            <a:r>
              <a:rPr lang="en-GB" sz="2800" b="1" dirty="0"/>
              <a:t>for</a:t>
            </a:r>
            <a:r>
              <a:rPr lang="en-GB" sz="2800" dirty="0"/>
              <a:t> </a:t>
            </a:r>
            <a:r>
              <a:rPr lang="en-GB" sz="2800" b="1" dirty="0"/>
              <a:t>Med</a:t>
            </a:r>
            <a:r>
              <a:rPr lang="en-GB" sz="2800" dirty="0"/>
              <a:t>icines, (Pat-INFORMED)  is a search engine to help pharmaceutical procurement agencies determine the patent status of a medicine.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/>
              <a:t>It </a:t>
            </a:r>
            <a:r>
              <a:rPr lang="en-GB" sz="2800" b="1" dirty="0"/>
              <a:t>facilitates access to and availability of pharmaceutical patent information </a:t>
            </a:r>
            <a:r>
              <a:rPr lang="en-GB" sz="2800" dirty="0"/>
              <a:t>to inform procurement decisions.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/>
              <a:t>Pat-INFORMED is a partnership among WIPO, IFPMA and 20  global pharma companies. </a:t>
            </a:r>
            <a:endParaRPr lang="x-none" sz="2800" dirty="0"/>
          </a:p>
        </p:txBody>
      </p:sp>
      <p:pic>
        <p:nvPicPr>
          <p:cNvPr id="6" name="Picture 2" descr="D:\Users\kelly\Desktop\wipo-ifpma_homepage_v02turqs-home_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269"/>
            <a:ext cx="12192001" cy="82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918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18" y="948937"/>
            <a:ext cx="8966023" cy="499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2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19" y="948937"/>
            <a:ext cx="8945364" cy="4998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359" y="2700821"/>
            <a:ext cx="1771140" cy="346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047" y="3891572"/>
            <a:ext cx="3289799" cy="64410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 flipV="1">
            <a:off x="2882269" y="2721400"/>
            <a:ext cx="5575193" cy="120839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flipV="1">
            <a:off x="5779267" y="3027013"/>
            <a:ext cx="4239131" cy="14704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673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RÃ©sultat de recherche d'images pour &quot;ifpma logo&quot;">
            <a:extLst>
              <a:ext uri="{FF2B5EF4-FFF2-40B4-BE49-F238E27FC236}">
                <a16:creationId xmlns:a16="http://schemas.microsoft.com/office/drawing/2014/main" id="{888D1D2C-959C-4BE3-AF7E-239416FFB4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27072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09570"/>
            <a:endParaRPr lang="x-none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Pat-INFORMED limitations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While Pat-INFORMED can be an important tool in informing procurement, it has limitations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BEACA44F-A89D-4511-8A79-0F880D19408A}"/>
              </a:ext>
            </a:extLst>
          </p:cNvPr>
          <p:cNvSpPr>
            <a:spLocks/>
          </p:cNvSpPr>
          <p:nvPr/>
        </p:nvSpPr>
        <p:spPr bwMode="auto">
          <a:xfrm>
            <a:off x="4296482" y="1389247"/>
            <a:ext cx="687201" cy="1975067"/>
          </a:xfrm>
          <a:custGeom>
            <a:avLst/>
            <a:gdLst>
              <a:gd name="T0" fmla="*/ 0 w 1217"/>
              <a:gd name="T1" fmla="*/ 0 h 3494"/>
              <a:gd name="T2" fmla="*/ 0 w 1217"/>
              <a:gd name="T3" fmla="*/ 3494 h 3494"/>
              <a:gd name="T4" fmla="*/ 89 w 1217"/>
              <a:gd name="T5" fmla="*/ 3455 h 3494"/>
              <a:gd name="T6" fmla="*/ 260 w 1217"/>
              <a:gd name="T7" fmla="*/ 3364 h 3494"/>
              <a:gd name="T8" fmla="*/ 420 w 1217"/>
              <a:gd name="T9" fmla="*/ 3256 h 3494"/>
              <a:gd name="T10" fmla="*/ 569 w 1217"/>
              <a:gd name="T11" fmla="*/ 3134 h 3494"/>
              <a:gd name="T12" fmla="*/ 704 w 1217"/>
              <a:gd name="T13" fmla="*/ 2999 h 3494"/>
              <a:gd name="T14" fmla="*/ 826 w 1217"/>
              <a:gd name="T15" fmla="*/ 2850 h 3494"/>
              <a:gd name="T16" fmla="*/ 934 w 1217"/>
              <a:gd name="T17" fmla="*/ 2689 h 3494"/>
              <a:gd name="T18" fmla="*/ 1026 w 1217"/>
              <a:gd name="T19" fmla="*/ 2520 h 3494"/>
              <a:gd name="T20" fmla="*/ 1065 w 1217"/>
              <a:gd name="T21" fmla="*/ 2430 h 3494"/>
              <a:gd name="T22" fmla="*/ 1100 w 1217"/>
              <a:gd name="T23" fmla="*/ 2343 h 3494"/>
              <a:gd name="T24" fmla="*/ 1156 w 1217"/>
              <a:gd name="T25" fmla="*/ 2158 h 3494"/>
              <a:gd name="T26" fmla="*/ 1195 w 1217"/>
              <a:gd name="T27" fmla="*/ 1968 h 3494"/>
              <a:gd name="T28" fmla="*/ 1214 w 1217"/>
              <a:gd name="T29" fmla="*/ 1773 h 3494"/>
              <a:gd name="T30" fmla="*/ 1217 w 1217"/>
              <a:gd name="T31" fmla="*/ 1672 h 3494"/>
              <a:gd name="T32" fmla="*/ 1217 w 1217"/>
              <a:gd name="T33" fmla="*/ 0 h 3494"/>
              <a:gd name="T34" fmla="*/ 0 w 1217"/>
              <a:gd name="T35" fmla="*/ 0 h 3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17" h="3494">
                <a:moveTo>
                  <a:pt x="0" y="0"/>
                </a:moveTo>
                <a:lnTo>
                  <a:pt x="0" y="3494"/>
                </a:lnTo>
                <a:lnTo>
                  <a:pt x="89" y="3455"/>
                </a:lnTo>
                <a:lnTo>
                  <a:pt x="260" y="3364"/>
                </a:lnTo>
                <a:lnTo>
                  <a:pt x="420" y="3256"/>
                </a:lnTo>
                <a:lnTo>
                  <a:pt x="569" y="3134"/>
                </a:lnTo>
                <a:lnTo>
                  <a:pt x="704" y="2999"/>
                </a:lnTo>
                <a:lnTo>
                  <a:pt x="826" y="2850"/>
                </a:lnTo>
                <a:lnTo>
                  <a:pt x="934" y="2689"/>
                </a:lnTo>
                <a:lnTo>
                  <a:pt x="1026" y="2520"/>
                </a:lnTo>
                <a:lnTo>
                  <a:pt x="1065" y="2430"/>
                </a:lnTo>
                <a:lnTo>
                  <a:pt x="1100" y="2343"/>
                </a:lnTo>
                <a:lnTo>
                  <a:pt x="1156" y="2158"/>
                </a:lnTo>
                <a:lnTo>
                  <a:pt x="1195" y="1968"/>
                </a:lnTo>
                <a:lnTo>
                  <a:pt x="1214" y="1773"/>
                </a:lnTo>
                <a:lnTo>
                  <a:pt x="1217" y="1672"/>
                </a:lnTo>
                <a:lnTo>
                  <a:pt x="1217" y="0"/>
                </a:lnTo>
                <a:lnTo>
                  <a:pt x="0" y="0"/>
                </a:lnTo>
                <a:close/>
              </a:path>
            </a:pathLst>
          </a:custGeom>
          <a:solidFill>
            <a:srgbClr val="929CC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endParaRPr lang="en-US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AF3CA361-CE50-4816-909B-0270508CEAC0}"/>
              </a:ext>
            </a:extLst>
          </p:cNvPr>
          <p:cNvSpPr>
            <a:spLocks/>
          </p:cNvSpPr>
          <p:nvPr/>
        </p:nvSpPr>
        <p:spPr bwMode="auto">
          <a:xfrm>
            <a:off x="1963644" y="2572474"/>
            <a:ext cx="2926965" cy="1070677"/>
          </a:xfrm>
          <a:custGeom>
            <a:avLst/>
            <a:gdLst>
              <a:gd name="T0" fmla="*/ 1656 w 5174"/>
              <a:gd name="T1" fmla="*/ 364 h 1892"/>
              <a:gd name="T2" fmla="*/ 2019 w 5174"/>
              <a:gd name="T3" fmla="*/ 0 h 1892"/>
              <a:gd name="T4" fmla="*/ 940 w 5174"/>
              <a:gd name="T5" fmla="*/ 0 h 1892"/>
              <a:gd name="T6" fmla="*/ 576 w 5174"/>
              <a:gd name="T7" fmla="*/ 364 h 1892"/>
              <a:gd name="T8" fmla="*/ 576 w 5174"/>
              <a:gd name="T9" fmla="*/ 364 h 1892"/>
              <a:gd name="T10" fmla="*/ 29 w 5174"/>
              <a:gd name="T11" fmla="*/ 911 h 1892"/>
              <a:gd name="T12" fmla="*/ 29 w 5174"/>
              <a:gd name="T13" fmla="*/ 911 h 1892"/>
              <a:gd name="T14" fmla="*/ 0 w 5174"/>
              <a:gd name="T15" fmla="*/ 940 h 1892"/>
              <a:gd name="T16" fmla="*/ 7 w 5174"/>
              <a:gd name="T17" fmla="*/ 946 h 1892"/>
              <a:gd name="T18" fmla="*/ 0 w 5174"/>
              <a:gd name="T19" fmla="*/ 953 h 1892"/>
              <a:gd name="T20" fmla="*/ 29 w 5174"/>
              <a:gd name="T21" fmla="*/ 982 h 1892"/>
              <a:gd name="T22" fmla="*/ 428 w 5174"/>
              <a:gd name="T23" fmla="*/ 1380 h 1892"/>
              <a:gd name="T24" fmla="*/ 627 w 5174"/>
              <a:gd name="T25" fmla="*/ 1579 h 1892"/>
              <a:gd name="T26" fmla="*/ 627 w 5174"/>
              <a:gd name="T27" fmla="*/ 1579 h 1892"/>
              <a:gd name="T28" fmla="*/ 940 w 5174"/>
              <a:gd name="T29" fmla="*/ 1892 h 1892"/>
              <a:gd name="T30" fmla="*/ 2019 w 5174"/>
              <a:gd name="T31" fmla="*/ 1892 h 1892"/>
              <a:gd name="T32" fmla="*/ 1707 w 5174"/>
              <a:gd name="T33" fmla="*/ 1579 h 1892"/>
              <a:gd name="T34" fmla="*/ 3351 w 5174"/>
              <a:gd name="T35" fmla="*/ 1579 h 1892"/>
              <a:gd name="T36" fmla="*/ 3452 w 5174"/>
              <a:gd name="T37" fmla="*/ 1577 h 1892"/>
              <a:gd name="T38" fmla="*/ 3648 w 5174"/>
              <a:gd name="T39" fmla="*/ 1557 h 1892"/>
              <a:gd name="T40" fmla="*/ 3838 w 5174"/>
              <a:gd name="T41" fmla="*/ 1520 h 1892"/>
              <a:gd name="T42" fmla="*/ 4021 w 5174"/>
              <a:gd name="T43" fmla="*/ 1464 h 1892"/>
              <a:gd name="T44" fmla="*/ 4109 w 5174"/>
              <a:gd name="T45" fmla="*/ 1428 h 1892"/>
              <a:gd name="T46" fmla="*/ 4198 w 5174"/>
              <a:gd name="T47" fmla="*/ 1389 h 1892"/>
              <a:gd name="T48" fmla="*/ 4369 w 5174"/>
              <a:gd name="T49" fmla="*/ 1298 h 1892"/>
              <a:gd name="T50" fmla="*/ 4529 w 5174"/>
              <a:gd name="T51" fmla="*/ 1190 h 1892"/>
              <a:gd name="T52" fmla="*/ 4678 w 5174"/>
              <a:gd name="T53" fmla="*/ 1068 h 1892"/>
              <a:gd name="T54" fmla="*/ 4813 w 5174"/>
              <a:gd name="T55" fmla="*/ 933 h 1892"/>
              <a:gd name="T56" fmla="*/ 4935 w 5174"/>
              <a:gd name="T57" fmla="*/ 784 h 1892"/>
              <a:gd name="T58" fmla="*/ 5043 w 5174"/>
              <a:gd name="T59" fmla="*/ 623 h 1892"/>
              <a:gd name="T60" fmla="*/ 5135 w 5174"/>
              <a:gd name="T61" fmla="*/ 454 h 1892"/>
              <a:gd name="T62" fmla="*/ 5174 w 5174"/>
              <a:gd name="T63" fmla="*/ 364 h 1892"/>
              <a:gd name="T64" fmla="*/ 1656 w 5174"/>
              <a:gd name="T65" fmla="*/ 364 h 1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174" h="1892">
                <a:moveTo>
                  <a:pt x="1656" y="364"/>
                </a:moveTo>
                <a:lnTo>
                  <a:pt x="2019" y="0"/>
                </a:lnTo>
                <a:lnTo>
                  <a:pt x="940" y="0"/>
                </a:lnTo>
                <a:lnTo>
                  <a:pt x="576" y="364"/>
                </a:lnTo>
                <a:lnTo>
                  <a:pt x="576" y="364"/>
                </a:lnTo>
                <a:lnTo>
                  <a:pt x="29" y="911"/>
                </a:lnTo>
                <a:lnTo>
                  <a:pt x="29" y="911"/>
                </a:lnTo>
                <a:lnTo>
                  <a:pt x="0" y="940"/>
                </a:lnTo>
                <a:lnTo>
                  <a:pt x="7" y="946"/>
                </a:lnTo>
                <a:lnTo>
                  <a:pt x="0" y="953"/>
                </a:lnTo>
                <a:lnTo>
                  <a:pt x="29" y="982"/>
                </a:lnTo>
                <a:lnTo>
                  <a:pt x="428" y="1380"/>
                </a:lnTo>
                <a:lnTo>
                  <a:pt x="627" y="1579"/>
                </a:lnTo>
                <a:lnTo>
                  <a:pt x="627" y="1579"/>
                </a:lnTo>
                <a:lnTo>
                  <a:pt x="940" y="1892"/>
                </a:lnTo>
                <a:lnTo>
                  <a:pt x="2019" y="1892"/>
                </a:lnTo>
                <a:lnTo>
                  <a:pt x="1707" y="1579"/>
                </a:lnTo>
                <a:lnTo>
                  <a:pt x="3351" y="1579"/>
                </a:lnTo>
                <a:lnTo>
                  <a:pt x="3452" y="1577"/>
                </a:lnTo>
                <a:lnTo>
                  <a:pt x="3648" y="1557"/>
                </a:lnTo>
                <a:lnTo>
                  <a:pt x="3838" y="1520"/>
                </a:lnTo>
                <a:lnTo>
                  <a:pt x="4021" y="1464"/>
                </a:lnTo>
                <a:lnTo>
                  <a:pt x="4109" y="1428"/>
                </a:lnTo>
                <a:lnTo>
                  <a:pt x="4198" y="1389"/>
                </a:lnTo>
                <a:lnTo>
                  <a:pt x="4369" y="1298"/>
                </a:lnTo>
                <a:lnTo>
                  <a:pt x="4529" y="1190"/>
                </a:lnTo>
                <a:lnTo>
                  <a:pt x="4678" y="1068"/>
                </a:lnTo>
                <a:lnTo>
                  <a:pt x="4813" y="933"/>
                </a:lnTo>
                <a:lnTo>
                  <a:pt x="4935" y="784"/>
                </a:lnTo>
                <a:lnTo>
                  <a:pt x="5043" y="623"/>
                </a:lnTo>
                <a:lnTo>
                  <a:pt x="5135" y="454"/>
                </a:lnTo>
                <a:lnTo>
                  <a:pt x="5174" y="364"/>
                </a:lnTo>
                <a:lnTo>
                  <a:pt x="1656" y="364"/>
                </a:lnTo>
                <a:close/>
              </a:path>
            </a:pathLst>
          </a:custGeom>
          <a:solidFill>
            <a:srgbClr val="2438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endParaRPr lang="en-US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D15301A4-3904-4F4A-BD0C-93FC15A72BC7}"/>
              </a:ext>
            </a:extLst>
          </p:cNvPr>
          <p:cNvSpPr>
            <a:spLocks/>
          </p:cNvSpPr>
          <p:nvPr/>
        </p:nvSpPr>
        <p:spPr bwMode="auto">
          <a:xfrm>
            <a:off x="5238154" y="1341160"/>
            <a:ext cx="1070676" cy="3514059"/>
          </a:xfrm>
          <a:custGeom>
            <a:avLst/>
            <a:gdLst>
              <a:gd name="T0" fmla="*/ 1893 w 1893"/>
              <a:gd name="T1" fmla="*/ 4196 h 6213"/>
              <a:gd name="T2" fmla="*/ 1555 w 1893"/>
              <a:gd name="T3" fmla="*/ 4534 h 6213"/>
              <a:gd name="T4" fmla="*/ 1555 w 1893"/>
              <a:gd name="T5" fmla="*/ 0 h 6213"/>
              <a:gd name="T6" fmla="*/ 338 w 1893"/>
              <a:gd name="T7" fmla="*/ 0 h 6213"/>
              <a:gd name="T8" fmla="*/ 338 w 1893"/>
              <a:gd name="T9" fmla="*/ 4534 h 6213"/>
              <a:gd name="T10" fmla="*/ 0 w 1893"/>
              <a:gd name="T11" fmla="*/ 4196 h 6213"/>
              <a:gd name="T12" fmla="*/ 0 w 1893"/>
              <a:gd name="T13" fmla="*/ 5275 h 6213"/>
              <a:gd name="T14" fmla="*/ 338 w 1893"/>
              <a:gd name="T15" fmla="*/ 5613 h 6213"/>
              <a:gd name="T16" fmla="*/ 338 w 1893"/>
              <a:gd name="T17" fmla="*/ 5613 h 6213"/>
              <a:gd name="T18" fmla="*/ 338 w 1893"/>
              <a:gd name="T19" fmla="*/ 5613 h 6213"/>
              <a:gd name="T20" fmla="*/ 940 w 1893"/>
              <a:gd name="T21" fmla="*/ 6213 h 6213"/>
              <a:gd name="T22" fmla="*/ 946 w 1893"/>
              <a:gd name="T23" fmla="*/ 6207 h 6213"/>
              <a:gd name="T24" fmla="*/ 953 w 1893"/>
              <a:gd name="T25" fmla="*/ 6213 h 6213"/>
              <a:gd name="T26" fmla="*/ 1553 w 1893"/>
              <a:gd name="T27" fmla="*/ 5613 h 6213"/>
              <a:gd name="T28" fmla="*/ 1555 w 1893"/>
              <a:gd name="T29" fmla="*/ 5613 h 6213"/>
              <a:gd name="T30" fmla="*/ 1555 w 1893"/>
              <a:gd name="T31" fmla="*/ 5613 h 6213"/>
              <a:gd name="T32" fmla="*/ 1893 w 1893"/>
              <a:gd name="T33" fmla="*/ 5275 h 6213"/>
              <a:gd name="T34" fmla="*/ 1893 w 1893"/>
              <a:gd name="T35" fmla="*/ 4196 h 6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93" h="6213">
                <a:moveTo>
                  <a:pt x="1893" y="4196"/>
                </a:moveTo>
                <a:lnTo>
                  <a:pt x="1555" y="4534"/>
                </a:lnTo>
                <a:lnTo>
                  <a:pt x="1555" y="0"/>
                </a:lnTo>
                <a:lnTo>
                  <a:pt x="338" y="0"/>
                </a:lnTo>
                <a:lnTo>
                  <a:pt x="338" y="4534"/>
                </a:lnTo>
                <a:lnTo>
                  <a:pt x="0" y="4196"/>
                </a:lnTo>
                <a:lnTo>
                  <a:pt x="0" y="5275"/>
                </a:lnTo>
                <a:lnTo>
                  <a:pt x="338" y="5613"/>
                </a:lnTo>
                <a:lnTo>
                  <a:pt x="338" y="5613"/>
                </a:lnTo>
                <a:lnTo>
                  <a:pt x="338" y="5613"/>
                </a:lnTo>
                <a:lnTo>
                  <a:pt x="940" y="6213"/>
                </a:lnTo>
                <a:lnTo>
                  <a:pt x="946" y="6207"/>
                </a:lnTo>
                <a:lnTo>
                  <a:pt x="953" y="6213"/>
                </a:lnTo>
                <a:lnTo>
                  <a:pt x="1553" y="5613"/>
                </a:lnTo>
                <a:lnTo>
                  <a:pt x="1555" y="5613"/>
                </a:lnTo>
                <a:lnTo>
                  <a:pt x="1555" y="5613"/>
                </a:lnTo>
                <a:lnTo>
                  <a:pt x="1893" y="5275"/>
                </a:lnTo>
                <a:lnTo>
                  <a:pt x="1893" y="4196"/>
                </a:lnTo>
                <a:close/>
              </a:path>
            </a:pathLst>
          </a:custGeom>
          <a:solidFill>
            <a:srgbClr val="929CC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endParaRPr lang="en-US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E31230-51F7-48F3-B193-AB1A4345B32B}"/>
              </a:ext>
            </a:extLst>
          </p:cNvPr>
          <p:cNvGrpSpPr/>
          <p:nvPr/>
        </p:nvGrpSpPr>
        <p:grpSpPr>
          <a:xfrm>
            <a:off x="235489" y="2713016"/>
            <a:ext cx="1735555" cy="3907079"/>
            <a:chOff x="255548" y="1248759"/>
            <a:chExt cx="2202816" cy="1786338"/>
          </a:xfrm>
        </p:grpSpPr>
        <p:sp>
          <p:nvSpPr>
            <p:cNvPr id="17" name="TextBox 24">
              <a:extLst>
                <a:ext uri="{FF2B5EF4-FFF2-40B4-BE49-F238E27FC236}">
                  <a16:creationId xmlns:a16="http://schemas.microsoft.com/office/drawing/2014/main" id="{4D86DB84-663C-4B1D-BBA0-F36D3D274F2D}"/>
                </a:ext>
              </a:extLst>
            </p:cNvPr>
            <p:cNvSpPr txBox="1"/>
            <p:nvPr/>
          </p:nvSpPr>
          <p:spPr>
            <a:xfrm>
              <a:off x="255548" y="1248759"/>
              <a:ext cx="2202816" cy="4175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219170">
                <a:defRPr/>
              </a:pPr>
              <a:r>
                <a:rPr lang="en-US" sz="2667" b="1" dirty="0">
                  <a:solidFill>
                    <a:sysClr val="windowText" lastClr="000000"/>
                  </a:solidFill>
                  <a:latin typeface="Calibri" panose="020F0502020204030204"/>
                </a:rPr>
                <a:t>No</a:t>
              </a:r>
              <a:r>
                <a:rPr lang="x-none" sz="2667" b="1" dirty="0">
                  <a:solidFill>
                    <a:sysClr val="windowText" lastClr="000000"/>
                  </a:solidFill>
                  <a:latin typeface="Calibri" panose="020F0502020204030204"/>
                </a:rPr>
                <a:t> </a:t>
              </a:r>
              <a:r>
                <a:rPr lang="en-US" sz="2667" b="1" dirty="0">
                  <a:solidFill>
                    <a:sysClr val="windowText" lastClr="000000"/>
                  </a:solidFill>
                  <a:latin typeface="Calibri" panose="020F0502020204030204"/>
                </a:rPr>
                <a:t>Freedom to Operate</a:t>
              </a:r>
            </a:p>
          </p:txBody>
        </p:sp>
        <p:sp>
          <p:nvSpPr>
            <p:cNvPr id="18" name="TextBox 25">
              <a:extLst>
                <a:ext uri="{FF2B5EF4-FFF2-40B4-BE49-F238E27FC236}">
                  <a16:creationId xmlns:a16="http://schemas.microsoft.com/office/drawing/2014/main" id="{5721858F-D2E9-4B49-A7A9-C5BC29359E7D}"/>
                </a:ext>
              </a:extLst>
            </p:cNvPr>
            <p:cNvSpPr txBox="1"/>
            <p:nvPr/>
          </p:nvSpPr>
          <p:spPr>
            <a:xfrm>
              <a:off x="261395" y="1642261"/>
              <a:ext cx="2196969" cy="139283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1219170"/>
              <a:r>
                <a:rPr lang="en-US" sz="2133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 panose="020F0502020204030204"/>
                </a:rPr>
                <a:t>Pat-INFORMED does not provide freedom to operate and is not part of a regulated “linkage” system.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EB3761-2682-4465-8D7D-BC812C0031B0}"/>
              </a:ext>
            </a:extLst>
          </p:cNvPr>
          <p:cNvGrpSpPr/>
          <p:nvPr/>
        </p:nvGrpSpPr>
        <p:grpSpPr>
          <a:xfrm>
            <a:off x="4243133" y="5023380"/>
            <a:ext cx="2427347" cy="1881558"/>
            <a:chOff x="6697329" y="1210018"/>
            <a:chExt cx="2202817" cy="1707518"/>
          </a:xfrm>
        </p:grpSpPr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41DB10C6-1E09-4C2D-A2B4-81ACC6405CAC}"/>
                </a:ext>
              </a:extLst>
            </p:cNvPr>
            <p:cNvSpPr txBox="1"/>
            <p:nvPr/>
          </p:nvSpPr>
          <p:spPr>
            <a:xfrm>
              <a:off x="6697329" y="1210018"/>
              <a:ext cx="2202816" cy="45626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defRPr/>
              </a:pPr>
              <a:r>
                <a:rPr lang="en-US" sz="2667" b="1" dirty="0">
                  <a:solidFill>
                    <a:sysClr val="windowText" lastClr="000000"/>
                  </a:solidFill>
                  <a:latin typeface="Calibri" panose="020F0502020204030204"/>
                </a:rPr>
                <a:t>Not Error-Free</a:t>
              </a:r>
            </a:p>
          </p:txBody>
        </p:sp>
        <p:sp>
          <p:nvSpPr>
            <p:cNvPr id="15" name="TextBox 28">
              <a:extLst>
                <a:ext uri="{FF2B5EF4-FFF2-40B4-BE49-F238E27FC236}">
                  <a16:creationId xmlns:a16="http://schemas.microsoft.com/office/drawing/2014/main" id="{A64221B5-476A-4100-AF8F-97CF6E2E9B33}"/>
                </a:ext>
              </a:extLst>
            </p:cNvPr>
            <p:cNvSpPr txBox="1"/>
            <p:nvPr/>
          </p:nvSpPr>
          <p:spPr>
            <a:xfrm>
              <a:off x="6703176" y="1642263"/>
              <a:ext cx="2196970" cy="127527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1219170"/>
              <a:r>
                <a:rPr lang="en-US" sz="2133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 panose="020F0502020204030204"/>
                </a:rPr>
                <a:t>It is a database for general information purposes and is not free of errors.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832415" y="1629309"/>
            <a:ext cx="3641616" cy="4326012"/>
            <a:chOff x="7486536" y="2278062"/>
            <a:chExt cx="2052000" cy="2437648"/>
          </a:xfrm>
        </p:grpSpPr>
        <p:sp>
          <p:nvSpPr>
            <p:cNvPr id="32" name="Isosceles Triangle 31"/>
            <p:cNvSpPr/>
            <p:nvPr/>
          </p:nvSpPr>
          <p:spPr>
            <a:xfrm rot="5400000" flipV="1">
              <a:off x="7546861" y="2660650"/>
              <a:ext cx="228600" cy="349250"/>
            </a:xfrm>
            <a:prstGeom prst="triangle">
              <a:avLst>
                <a:gd name="adj" fmla="val 0"/>
              </a:avLst>
            </a:prstGeom>
            <a:solidFill>
              <a:srgbClr val="929CC1"/>
            </a:solidFill>
            <a:ln w="9525" cap="flat" cmpd="sng" algn="ctr">
              <a:solidFill>
                <a:srgbClr val="929CC1"/>
              </a:solidFill>
              <a:prstDash val="solid"/>
            </a:ln>
            <a:effectLst/>
          </p:spPr>
          <p:txBody>
            <a:bodyPr lIns="48000" tIns="48000" rIns="48000" bIns="48000" anchor="ctr"/>
            <a:lstStyle/>
            <a:p>
              <a:pPr algn="ctr" defTabSz="1276319">
                <a:defRPr/>
              </a:pPr>
              <a:endParaRPr lang="it-IT" sz="1867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3" name="Rectangle 2"/>
            <p:cNvSpPr>
              <a:spLocks noChangeArrowheads="1"/>
            </p:cNvSpPr>
            <p:nvPr/>
          </p:nvSpPr>
          <p:spPr bwMode="auto">
            <a:xfrm>
              <a:off x="7708786" y="2278062"/>
              <a:ext cx="1767965" cy="24376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</p:spPr>
          <p:txBody>
            <a:bodyPr lIns="144000" tIns="48000" rIns="192000" bIns="48000" anchor="b"/>
            <a:lstStyle/>
            <a:p>
              <a:pPr algn="just" defTabSz="609570"/>
              <a:r>
                <a:rPr lang="en-US" sz="2133" b="1" dirty="0">
                  <a:solidFill>
                    <a:srgbClr val="243883"/>
                  </a:solidFill>
                  <a:latin typeface="Calibri" panose="020F0502020204030204"/>
                </a:rPr>
                <a:t>All information, including the advise received in the follow-on enquiry facility, is non-confidential. Agencies are free to challenge the information </a:t>
              </a:r>
              <a:r>
                <a:rPr lang="x-none" sz="2133" b="1" dirty="0">
                  <a:solidFill>
                    <a:srgbClr val="243883"/>
                  </a:solidFill>
                  <a:latin typeface="Calibri" panose="020F0502020204030204"/>
                </a:rPr>
                <a:t>a</a:t>
              </a:r>
              <a:r>
                <a:rPr lang="en-GB" sz="2133" b="1" dirty="0">
                  <a:solidFill>
                    <a:srgbClr val="243883"/>
                  </a:solidFill>
                  <a:latin typeface="Calibri" panose="020F0502020204030204"/>
                </a:rPr>
                <a:t>n</a:t>
              </a:r>
              <a:r>
                <a:rPr lang="x-none" sz="2133" b="1" dirty="0">
                  <a:solidFill>
                    <a:srgbClr val="243883"/>
                  </a:solidFill>
                  <a:latin typeface="Calibri" panose="020F0502020204030204"/>
                </a:rPr>
                <a:t>d/</a:t>
              </a:r>
              <a:r>
                <a:rPr lang="en-US" sz="2133" b="1" dirty="0">
                  <a:solidFill>
                    <a:srgbClr val="243883"/>
                  </a:solidFill>
                  <a:latin typeface="Calibri" panose="020F0502020204030204"/>
                </a:rPr>
                <a:t>or seek new advice.</a:t>
              </a:r>
            </a:p>
            <a:p>
              <a:pPr algn="just" defTabSz="609570"/>
              <a:endParaRPr lang="en-US" sz="2133" b="1" dirty="0">
                <a:solidFill>
                  <a:srgbClr val="243883"/>
                </a:solidFill>
                <a:latin typeface="Calibri" panose="020F0502020204030204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486536" y="2360613"/>
              <a:ext cx="2052000" cy="357187"/>
            </a:xfrm>
            <a:prstGeom prst="rect">
              <a:avLst/>
            </a:prstGeom>
            <a:solidFill>
              <a:srgbClr val="243883"/>
            </a:solidFill>
            <a:ln w="9525" cap="flat" cmpd="sng" algn="ctr">
              <a:solidFill>
                <a:srgbClr val="243883"/>
              </a:solidFill>
              <a:prstDash val="solid"/>
            </a:ln>
            <a:effectLst/>
          </p:spPr>
          <p:txBody>
            <a:bodyPr lIns="48000" tIns="48000" rIns="48000" bIns="48000" anchor="ctr"/>
            <a:lstStyle/>
            <a:p>
              <a:pPr defTabSz="1219170">
                <a:defRPr/>
              </a:pPr>
              <a:r>
                <a:rPr lang="fr-CH" sz="2667" b="1" dirty="0">
                  <a:solidFill>
                    <a:prstClr val="white"/>
                  </a:solidFill>
                  <a:latin typeface="Calibri" panose="020F0502020204030204"/>
                </a:rPr>
                <a:t>      Public Information</a:t>
              </a:r>
              <a:endParaRPr lang="en-US" sz="2667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31282" y="3899361"/>
            <a:ext cx="649041" cy="649041"/>
            <a:chOff x="2101738" y="3284440"/>
            <a:chExt cx="647905" cy="647905"/>
          </a:xfrm>
        </p:grpSpPr>
        <p:sp>
          <p:nvSpPr>
            <p:cNvPr id="35" name="Oval 34"/>
            <p:cNvSpPr/>
            <p:nvPr/>
          </p:nvSpPr>
          <p:spPr>
            <a:xfrm rot="6460916">
              <a:off x="2101738" y="3284440"/>
              <a:ext cx="647905" cy="64790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243883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37061" indent="-237061" algn="ctr" defTabSz="1276319" eaLnBrk="0" fontAlgn="base" hangingPunct="0">
                <a:spcBef>
                  <a:spcPts val="800"/>
                </a:spcBef>
                <a:spcAft>
                  <a:spcPct val="0"/>
                </a:spcAft>
                <a:buFont typeface="Wingdings" pitchFamily="2" charset="2"/>
                <a:buChar char="§"/>
                <a:defRPr/>
              </a:pPr>
              <a:endParaRPr lang="en-GB" sz="1600" kern="0" dirty="0">
                <a:solidFill>
                  <a:srgbClr val="313131"/>
                </a:solidFill>
                <a:latin typeface="Arial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694" y="3394037"/>
              <a:ext cx="350462" cy="350462"/>
            </a:xfrm>
            <a:prstGeom prst="rect">
              <a:avLst/>
            </a:prstGeom>
          </p:spPr>
        </p:pic>
      </p:grpSp>
      <p:sp>
        <p:nvSpPr>
          <p:cNvPr id="36" name="Oval 35"/>
          <p:cNvSpPr/>
          <p:nvPr/>
        </p:nvSpPr>
        <p:spPr>
          <a:xfrm rot="6460916">
            <a:off x="2114712" y="2773670"/>
            <a:ext cx="649041" cy="649041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243883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37061" indent="-237061" algn="ctr" defTabSz="1276319" eaLnBrk="0" fontAlgn="base" hangingPunct="0">
              <a:spcBef>
                <a:spcPts val="8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endParaRPr lang="en-GB" sz="1600" kern="0" dirty="0">
              <a:solidFill>
                <a:srgbClr val="313131"/>
              </a:solidFill>
              <a:latin typeface="Arial"/>
            </a:endParaRPr>
          </a:p>
        </p:txBody>
      </p:sp>
      <p:sp>
        <p:nvSpPr>
          <p:cNvPr id="37" name="Freeform 86"/>
          <p:cNvSpPr>
            <a:spLocks noEditPoints="1"/>
          </p:cNvSpPr>
          <p:nvPr/>
        </p:nvSpPr>
        <p:spPr bwMode="auto">
          <a:xfrm>
            <a:off x="2262634" y="2910129"/>
            <a:ext cx="353193" cy="386120"/>
          </a:xfrm>
          <a:custGeom>
            <a:avLst/>
            <a:gdLst>
              <a:gd name="T0" fmla="*/ 24267 w 108"/>
              <a:gd name="T1" fmla="*/ 27734 h 118"/>
              <a:gd name="T2" fmla="*/ 100534 w 108"/>
              <a:gd name="T3" fmla="*/ 27734 h 118"/>
              <a:gd name="T4" fmla="*/ 138668 w 108"/>
              <a:gd name="T5" fmla="*/ 17334 h 118"/>
              <a:gd name="T6" fmla="*/ 187202 w 108"/>
              <a:gd name="T7" fmla="*/ 0 h 118"/>
              <a:gd name="T8" fmla="*/ 190669 w 108"/>
              <a:gd name="T9" fmla="*/ 6933 h 118"/>
              <a:gd name="T10" fmla="*/ 270403 w 108"/>
              <a:gd name="T11" fmla="*/ 27734 h 118"/>
              <a:gd name="T12" fmla="*/ 308537 w 108"/>
              <a:gd name="T13" fmla="*/ 27734 h 118"/>
              <a:gd name="T14" fmla="*/ 374404 w 108"/>
              <a:gd name="T15" fmla="*/ 20800 h 118"/>
              <a:gd name="T16" fmla="*/ 374404 w 108"/>
              <a:gd name="T17" fmla="*/ 48534 h 118"/>
              <a:gd name="T18" fmla="*/ 357070 w 108"/>
              <a:gd name="T19" fmla="*/ 204536 h 118"/>
              <a:gd name="T20" fmla="*/ 318937 w 108"/>
              <a:gd name="T21" fmla="*/ 305070 h 118"/>
              <a:gd name="T22" fmla="*/ 294670 w 108"/>
              <a:gd name="T23" fmla="*/ 343204 h 118"/>
              <a:gd name="T24" fmla="*/ 228802 w 108"/>
              <a:gd name="T25" fmla="*/ 391737 h 118"/>
              <a:gd name="T26" fmla="*/ 187202 w 108"/>
              <a:gd name="T27" fmla="*/ 409071 h 118"/>
              <a:gd name="T28" fmla="*/ 180269 w 108"/>
              <a:gd name="T29" fmla="*/ 402138 h 118"/>
              <a:gd name="T30" fmla="*/ 110935 w 108"/>
              <a:gd name="T31" fmla="*/ 370937 h 118"/>
              <a:gd name="T32" fmla="*/ 52001 w 108"/>
              <a:gd name="T33" fmla="*/ 305070 h 118"/>
              <a:gd name="T34" fmla="*/ 31200 w 108"/>
              <a:gd name="T35" fmla="*/ 263469 h 118"/>
              <a:gd name="T36" fmla="*/ 3467 w 108"/>
              <a:gd name="T37" fmla="*/ 135201 h 118"/>
              <a:gd name="T38" fmla="*/ 0 w 108"/>
              <a:gd name="T39" fmla="*/ 20800 h 118"/>
              <a:gd name="T40" fmla="*/ 24267 w 108"/>
              <a:gd name="T41" fmla="*/ 27734 h 118"/>
              <a:gd name="T42" fmla="*/ 308537 w 108"/>
              <a:gd name="T43" fmla="*/ 204536 h 118"/>
              <a:gd name="T44" fmla="*/ 318937 w 108"/>
              <a:gd name="T45" fmla="*/ 149068 h 118"/>
              <a:gd name="T46" fmla="*/ 325870 w 108"/>
              <a:gd name="T47" fmla="*/ 76267 h 118"/>
              <a:gd name="T48" fmla="*/ 266936 w 108"/>
              <a:gd name="T49" fmla="*/ 76267 h 118"/>
              <a:gd name="T50" fmla="*/ 187202 w 108"/>
              <a:gd name="T51" fmla="*/ 52001 h 118"/>
              <a:gd name="T52" fmla="*/ 187202 w 108"/>
              <a:gd name="T53" fmla="*/ 204536 h 118"/>
              <a:gd name="T54" fmla="*/ 187202 w 108"/>
              <a:gd name="T55" fmla="*/ 204536 h 118"/>
              <a:gd name="T56" fmla="*/ 62401 w 108"/>
              <a:gd name="T57" fmla="*/ 204536 h 118"/>
              <a:gd name="T58" fmla="*/ 90134 w 108"/>
              <a:gd name="T59" fmla="*/ 277336 h 118"/>
              <a:gd name="T60" fmla="*/ 110935 w 108"/>
              <a:gd name="T61" fmla="*/ 305070 h 118"/>
              <a:gd name="T62" fmla="*/ 159468 w 108"/>
              <a:gd name="T63" fmla="*/ 343204 h 118"/>
              <a:gd name="T64" fmla="*/ 187202 w 108"/>
              <a:gd name="T65" fmla="*/ 353604 h 11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8" h="118">
                <a:moveTo>
                  <a:pt x="7" y="8"/>
                </a:moveTo>
                <a:lnTo>
                  <a:pt x="7" y="8"/>
                </a:lnTo>
                <a:lnTo>
                  <a:pt x="18" y="8"/>
                </a:lnTo>
                <a:lnTo>
                  <a:pt x="29" y="8"/>
                </a:lnTo>
                <a:lnTo>
                  <a:pt x="40" y="5"/>
                </a:lnTo>
                <a:lnTo>
                  <a:pt x="52" y="2"/>
                </a:lnTo>
                <a:lnTo>
                  <a:pt x="54" y="0"/>
                </a:lnTo>
                <a:lnTo>
                  <a:pt x="55" y="2"/>
                </a:lnTo>
                <a:lnTo>
                  <a:pt x="68" y="5"/>
                </a:lnTo>
                <a:lnTo>
                  <a:pt x="78" y="8"/>
                </a:lnTo>
                <a:lnTo>
                  <a:pt x="89" y="8"/>
                </a:lnTo>
                <a:lnTo>
                  <a:pt x="100" y="8"/>
                </a:lnTo>
                <a:lnTo>
                  <a:pt x="108" y="6"/>
                </a:lnTo>
                <a:lnTo>
                  <a:pt x="108" y="14"/>
                </a:lnTo>
                <a:lnTo>
                  <a:pt x="106" y="39"/>
                </a:lnTo>
                <a:lnTo>
                  <a:pt x="103" y="59"/>
                </a:lnTo>
                <a:lnTo>
                  <a:pt x="99" y="76"/>
                </a:lnTo>
                <a:lnTo>
                  <a:pt x="92" y="88"/>
                </a:lnTo>
                <a:lnTo>
                  <a:pt x="85" y="99"/>
                </a:lnTo>
                <a:lnTo>
                  <a:pt x="75" y="107"/>
                </a:lnTo>
                <a:lnTo>
                  <a:pt x="66" y="113"/>
                </a:lnTo>
                <a:lnTo>
                  <a:pt x="55" y="116"/>
                </a:lnTo>
                <a:lnTo>
                  <a:pt x="54" y="118"/>
                </a:lnTo>
                <a:lnTo>
                  <a:pt x="52" y="116"/>
                </a:lnTo>
                <a:lnTo>
                  <a:pt x="41" y="113"/>
                </a:lnTo>
                <a:lnTo>
                  <a:pt x="32" y="107"/>
                </a:lnTo>
                <a:lnTo>
                  <a:pt x="23" y="99"/>
                </a:lnTo>
                <a:lnTo>
                  <a:pt x="15" y="88"/>
                </a:lnTo>
                <a:lnTo>
                  <a:pt x="9" y="76"/>
                </a:lnTo>
                <a:lnTo>
                  <a:pt x="4" y="59"/>
                </a:lnTo>
                <a:lnTo>
                  <a:pt x="1" y="39"/>
                </a:lnTo>
                <a:lnTo>
                  <a:pt x="0" y="14"/>
                </a:lnTo>
                <a:lnTo>
                  <a:pt x="0" y="6"/>
                </a:lnTo>
                <a:lnTo>
                  <a:pt x="7" y="8"/>
                </a:lnTo>
                <a:close/>
                <a:moveTo>
                  <a:pt x="54" y="59"/>
                </a:moveTo>
                <a:lnTo>
                  <a:pt x="89" y="59"/>
                </a:lnTo>
                <a:lnTo>
                  <a:pt x="92" y="43"/>
                </a:lnTo>
                <a:lnTo>
                  <a:pt x="94" y="22"/>
                </a:lnTo>
                <a:lnTo>
                  <a:pt x="77" y="22"/>
                </a:lnTo>
                <a:lnTo>
                  <a:pt x="66" y="19"/>
                </a:lnTo>
                <a:lnTo>
                  <a:pt x="54" y="15"/>
                </a:lnTo>
                <a:lnTo>
                  <a:pt x="54" y="59"/>
                </a:lnTo>
                <a:close/>
                <a:moveTo>
                  <a:pt x="54" y="102"/>
                </a:moveTo>
                <a:lnTo>
                  <a:pt x="54" y="59"/>
                </a:lnTo>
                <a:lnTo>
                  <a:pt x="18" y="59"/>
                </a:lnTo>
                <a:lnTo>
                  <a:pt x="21" y="71"/>
                </a:lnTo>
                <a:lnTo>
                  <a:pt x="26" y="80"/>
                </a:lnTo>
                <a:lnTo>
                  <a:pt x="32" y="88"/>
                </a:lnTo>
                <a:lnTo>
                  <a:pt x="38" y="94"/>
                </a:lnTo>
                <a:lnTo>
                  <a:pt x="46" y="99"/>
                </a:lnTo>
                <a:lnTo>
                  <a:pt x="54" y="1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defTabSz="1219170">
              <a:defRPr/>
            </a:pPr>
            <a:endParaRPr lang="en-US" sz="2400" kern="0">
              <a:solidFill>
                <a:sysClr val="windowText" lastClr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6611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4C1533-96AC-4EE7-955C-5F7A49154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859" y="829763"/>
            <a:ext cx="7457296" cy="48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40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74295" y="1448242"/>
            <a:ext cx="10363200" cy="1571945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chemeClr val="accent5">
                    <a:lumMod val="50000"/>
                  </a:schemeClr>
                </a:solidFill>
              </a:rPr>
              <a:t>Thank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FBE0A4-323D-48E5-91D5-869C087EF39D}"/>
              </a:ext>
            </a:extLst>
          </p:cNvPr>
          <p:cNvSpPr/>
          <p:nvPr/>
        </p:nvSpPr>
        <p:spPr>
          <a:xfrm>
            <a:off x="6033303" y="502659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Guilherme Cintra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+41 22 338 32 22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g.cintra@ifpma.org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374" y="5245101"/>
            <a:ext cx="651858" cy="651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43" y="5079557"/>
            <a:ext cx="1141623" cy="8174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AFBE0A4-323D-48E5-91D5-869C087EF39D}"/>
              </a:ext>
            </a:extLst>
          </p:cNvPr>
          <p:cNvSpPr/>
          <p:nvPr/>
        </p:nvSpPr>
        <p:spPr>
          <a:xfrm>
            <a:off x="909331" y="502659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Thomas Bombelles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+41 22 338 82 96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thomas.bombelles@wipo.int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4295" y="3997666"/>
            <a:ext cx="3678148" cy="7705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GB" sz="2200" dirty="0"/>
              <a:t>For further information contact:</a:t>
            </a:r>
            <a:endParaRPr lang="en-US" sz="2200" dirty="0"/>
          </a:p>
        </p:txBody>
      </p:sp>
      <p:pic>
        <p:nvPicPr>
          <p:cNvPr id="10" name="Picture 2" descr="D:\Users\kelly\Desktop\wipo-ifpma_homepage_v02turqs-home_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269"/>
            <a:ext cx="12192001" cy="82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887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RÃ©sultat de recherche d'images pour &quot;ifpma logo&quot;">
            <a:extLst>
              <a:ext uri="{FF2B5EF4-FFF2-40B4-BE49-F238E27FC236}">
                <a16:creationId xmlns:a16="http://schemas.microsoft.com/office/drawing/2014/main" id="{888D1D2C-959C-4BE3-AF7E-239416FFB4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310DA8-03B0-428F-85CF-5A58709C2F02}"/>
              </a:ext>
            </a:extLst>
          </p:cNvPr>
          <p:cNvSpPr txBox="1"/>
          <p:nvPr/>
        </p:nvSpPr>
        <p:spPr>
          <a:xfrm>
            <a:off x="364997" y="940402"/>
            <a:ext cx="10884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Why create Pat-INFORMED?</a:t>
            </a:r>
            <a:endParaRPr lang="en-GB" sz="3200" b="1" dirty="0"/>
          </a:p>
          <a:p>
            <a:endParaRPr lang="x-none" sz="3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A9CCA1-6FA2-43FD-84AA-74F14221D8B4}"/>
              </a:ext>
            </a:extLst>
          </p:cNvPr>
          <p:cNvSpPr/>
          <p:nvPr/>
        </p:nvSpPr>
        <p:spPr>
          <a:xfrm>
            <a:off x="364997" y="1479011"/>
            <a:ext cx="11189647" cy="4616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/>
              <a:t>Greater transparency of patent information on medicines.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/>
              <a:t>“WIPO Development Agenda Goal 31:”… Better access to publicly available patent information…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/>
              <a:t> UN Sustainable Development Goals: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/>
              <a:t>Goal 3. Promote health and well-being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/>
              <a:t>Goal 9. Foster innovation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/>
              <a:t>Goal 17. Strengthen implementation through partnerships </a:t>
            </a:r>
            <a:endParaRPr lang="x-none" sz="2800" dirty="0"/>
          </a:p>
        </p:txBody>
      </p:sp>
      <p:pic>
        <p:nvPicPr>
          <p:cNvPr id="8" name="Picture 2" descr="D:\Users\kelly\Desktop\wipo-ifpma_homepage_v02turqs-home_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269"/>
            <a:ext cx="12192001" cy="82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46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543770-B40A-4EEF-9858-A63D7C80E849}"/>
              </a:ext>
            </a:extLst>
          </p:cNvPr>
          <p:cNvSpPr txBox="1"/>
          <p:nvPr/>
        </p:nvSpPr>
        <p:spPr>
          <a:xfrm>
            <a:off x="840764" y="5618769"/>
            <a:ext cx="11071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ym typeface="Wingdings" panose="05000000000000000000" pitchFamily="2" charset="2"/>
              </a:rPr>
              <a:t> After the launch, the database will begin to be expanded </a:t>
            </a:r>
            <a:r>
              <a:rPr lang="en-GB" sz="2000" dirty="0"/>
              <a:t>to other therapeutic areas.</a:t>
            </a:r>
            <a:endParaRPr lang="x-none" sz="20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8A94B20-5175-4AEC-B2F7-D7D886168B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4472656"/>
              </p:ext>
            </p:extLst>
          </p:nvPr>
        </p:nvGraphicFramePr>
        <p:xfrm>
          <a:off x="363794" y="430385"/>
          <a:ext cx="11257907" cy="3032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AE1E2AF7-A1E6-4D59-BBDA-38FBC194F3EF}"/>
              </a:ext>
            </a:extLst>
          </p:cNvPr>
          <p:cNvGrpSpPr/>
          <p:nvPr/>
        </p:nvGrpSpPr>
        <p:grpSpPr>
          <a:xfrm>
            <a:off x="471945" y="4282342"/>
            <a:ext cx="11236471" cy="1003803"/>
            <a:chOff x="-57335" y="561624"/>
            <a:chExt cx="8248954" cy="1529131"/>
          </a:xfrm>
        </p:grpSpPr>
        <p:sp>
          <p:nvSpPr>
            <p:cNvPr id="7" name="Rectangle: Rounded Corners 7">
              <a:extLst>
                <a:ext uri="{FF2B5EF4-FFF2-40B4-BE49-F238E27FC236}">
                  <a16:creationId xmlns:a16="http://schemas.microsoft.com/office/drawing/2014/main" id="{DCFFC1B9-4308-408F-82C3-E371BAD628A4}"/>
                </a:ext>
              </a:extLst>
            </p:cNvPr>
            <p:cNvSpPr/>
            <p:nvPr/>
          </p:nvSpPr>
          <p:spPr>
            <a:xfrm>
              <a:off x="14868" y="693246"/>
              <a:ext cx="8113091" cy="13975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A1AAF0B8-9FCC-4985-A375-B3E02965E96C}"/>
                </a:ext>
              </a:extLst>
            </p:cNvPr>
            <p:cNvSpPr txBox="1"/>
            <p:nvPr/>
          </p:nvSpPr>
          <p:spPr>
            <a:xfrm>
              <a:off x="-57335" y="561624"/>
              <a:ext cx="8248954" cy="1397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All products on the WHO EML that are not within these therapy areas</a:t>
              </a:r>
            </a:p>
          </p:txBody>
        </p:sp>
      </p:grpSp>
      <p:sp>
        <p:nvSpPr>
          <p:cNvPr id="9" name="Plus Sign 2">
            <a:extLst>
              <a:ext uri="{FF2B5EF4-FFF2-40B4-BE49-F238E27FC236}">
                <a16:creationId xmlns:a16="http://schemas.microsoft.com/office/drawing/2014/main" id="{F1391AF9-D42F-4D80-BAD9-A2B0D1B82400}"/>
              </a:ext>
            </a:extLst>
          </p:cNvPr>
          <p:cNvSpPr/>
          <p:nvPr/>
        </p:nvSpPr>
        <p:spPr>
          <a:xfrm>
            <a:off x="5693940" y="3498909"/>
            <a:ext cx="792480" cy="79589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696" y="907019"/>
            <a:ext cx="10972800" cy="1143000"/>
          </a:xfrm>
        </p:spPr>
        <p:txBody>
          <a:bodyPr/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Which therapeutic areas does Pat-INFORMED cover?</a:t>
            </a:r>
            <a:endParaRPr lang="en-US" sz="3200" dirty="0"/>
          </a:p>
        </p:txBody>
      </p:sp>
      <p:pic>
        <p:nvPicPr>
          <p:cNvPr id="11" name="Picture 2" descr="D:\Users\kelly\Desktop\wipo-ifpma_homepage_v02turqs-home_e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269"/>
            <a:ext cx="12192001" cy="82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320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 result for procurement medicines ministry health">
            <a:extLst>
              <a:ext uri="{FF2B5EF4-FFF2-40B4-BE49-F238E27FC236}">
                <a16:creationId xmlns:a16="http://schemas.microsoft.com/office/drawing/2014/main" id="{96519F8B-45BC-431F-BF85-D804F1EA0272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76" y="1709580"/>
            <a:ext cx="2649415" cy="13344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65D9B3-97BB-4C21-942F-62B74BAC1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171" y="537693"/>
            <a:ext cx="10972800" cy="1143000"/>
          </a:xfrm>
        </p:spPr>
        <p:txBody>
          <a:bodyPr/>
          <a:lstStyle/>
          <a:p>
            <a:br>
              <a:rPr lang="en-GB" sz="3200" dirty="0"/>
            </a:b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Who can use Pat-INFORMED?</a:t>
            </a:r>
            <a:br>
              <a:rPr lang="x-none" sz="3200" dirty="0"/>
            </a:br>
            <a:endParaRPr lang="x-none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00051" y="1691193"/>
            <a:ext cx="7462684" cy="43529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Pat-INFORMED is accessible to everybody, but it is specifically aimed at pharmaceutical procurement services and related specialists of:</a:t>
            </a:r>
          </a:p>
          <a:p>
            <a:pPr marL="0" indent="0">
              <a:buNone/>
            </a:pPr>
            <a:endParaRPr lang="en-US" sz="2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/>
              <a:t>International bodies and donors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/>
              <a:t>National pharmaceutical services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/>
              <a:t>Ministries of health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/>
              <a:t>National patent offices</a:t>
            </a:r>
          </a:p>
        </p:txBody>
      </p:sp>
      <p:pic>
        <p:nvPicPr>
          <p:cNvPr id="5" name="Picture 4" descr="Image result for orange book usa patent">
            <a:extLst>
              <a:ext uri="{FF2B5EF4-FFF2-40B4-BE49-F238E27FC236}">
                <a16:creationId xmlns:a16="http://schemas.microsoft.com/office/drawing/2014/main" id="{804091F7-B3B0-41F0-A0AD-06EA3A12C9B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75" y="3386175"/>
            <a:ext cx="2649415" cy="1334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370A71-FBD5-415C-9927-2EF666B7F68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55075" y="5057780"/>
            <a:ext cx="2649415" cy="1334652"/>
          </a:xfrm>
          <a:prstGeom prst="rect">
            <a:avLst/>
          </a:prstGeom>
        </p:spPr>
      </p:pic>
      <p:pic>
        <p:nvPicPr>
          <p:cNvPr id="10" name="Picture 2" descr="D:\Users\kelly\Desktop\wipo-ifpma_homepage_v02turqs-home_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269"/>
            <a:ext cx="12192001" cy="82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261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RÃ©sultat de recherche d'images pour &quot;ifpma logo&quot;">
            <a:extLst>
              <a:ext uri="{FF2B5EF4-FFF2-40B4-BE49-F238E27FC236}">
                <a16:creationId xmlns:a16="http://schemas.microsoft.com/office/drawing/2014/main" id="{888D1D2C-959C-4BE3-AF7E-239416FFB4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310DA8-03B0-428F-85CF-5A58709C2F02}"/>
              </a:ext>
            </a:extLst>
          </p:cNvPr>
          <p:cNvSpPr txBox="1"/>
          <p:nvPr/>
        </p:nvSpPr>
        <p:spPr>
          <a:xfrm>
            <a:off x="364997" y="940402"/>
            <a:ext cx="10884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What’s in  Pat-INFORMED?</a:t>
            </a:r>
            <a:endParaRPr lang="en-GB" sz="3200" b="1" dirty="0"/>
          </a:p>
          <a:p>
            <a:endParaRPr lang="x-none" sz="3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A9CCA1-6FA2-43FD-84AA-74F14221D8B4}"/>
              </a:ext>
            </a:extLst>
          </p:cNvPr>
          <p:cNvSpPr/>
          <p:nvPr/>
        </p:nvSpPr>
        <p:spPr>
          <a:xfrm>
            <a:off x="364997" y="1439077"/>
            <a:ext cx="11189647" cy="5047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20 Companies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224 INNs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+19000 Patents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+600 Patent Families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x-none" sz="2800" dirty="0"/>
          </a:p>
        </p:txBody>
      </p:sp>
      <p:pic>
        <p:nvPicPr>
          <p:cNvPr id="8" name="Picture 2" descr="D:\Users\kelly\Desktop\wipo-ifpma_homepage_v02turqs-home_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269"/>
            <a:ext cx="12192001" cy="82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265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RÃ©sultat de recherche d'images pour &quot;ifpma logo&quot;">
            <a:extLst>
              <a:ext uri="{FF2B5EF4-FFF2-40B4-BE49-F238E27FC236}">
                <a16:creationId xmlns:a16="http://schemas.microsoft.com/office/drawing/2014/main" id="{888D1D2C-959C-4BE3-AF7E-239416FFB4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310DA8-03B0-428F-85CF-5A58709C2F02}"/>
              </a:ext>
            </a:extLst>
          </p:cNvPr>
          <p:cNvSpPr txBox="1"/>
          <p:nvPr/>
        </p:nvSpPr>
        <p:spPr>
          <a:xfrm>
            <a:off x="363417" y="917186"/>
            <a:ext cx="1088484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Who is Using Pat-INFORMED?</a:t>
            </a:r>
          </a:p>
          <a:p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+4500 individual searches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Greatest number of searches (74) for </a:t>
            </a:r>
            <a:r>
              <a:rPr lang="en-US" sz="3200" dirty="0" err="1"/>
              <a:t>sofosbuvir</a:t>
            </a:r>
            <a:r>
              <a:rPr lang="en-US" sz="3200" dirty="0"/>
              <a:t> (</a:t>
            </a:r>
            <a:r>
              <a:rPr lang="en-US" sz="3200" dirty="0" err="1"/>
              <a:t>Hep</a:t>
            </a:r>
            <a:r>
              <a:rPr lang="en-US" sz="3200" dirty="0"/>
              <a:t> C)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Most products are searched for once or twice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Wide geographical distribution of users</a:t>
            </a:r>
          </a:p>
          <a:p>
            <a:endParaRPr lang="en-GB" sz="3200" b="1" dirty="0"/>
          </a:p>
          <a:p>
            <a:endParaRPr lang="x-none" sz="3200" dirty="0"/>
          </a:p>
        </p:txBody>
      </p:sp>
      <p:pic>
        <p:nvPicPr>
          <p:cNvPr id="6" name="Picture 2" descr="D:\Users\kelly\Desktop\wipo-ifpma_homepage_v02turqs-home_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269"/>
            <a:ext cx="12192001" cy="82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175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61" y="902887"/>
            <a:ext cx="9486475" cy="502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23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63" y="902887"/>
            <a:ext cx="9486476" cy="502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14127"/>
      </p:ext>
    </p:extLst>
  </p:cSld>
  <p:clrMapOvr>
    <a:masterClrMapping/>
  </p:clrMapOvr>
</p:sld>
</file>

<file path=ppt/theme/theme1.xml><?xml version="1.0" encoding="utf-8"?>
<a:theme xmlns:a="http://schemas.openxmlformats.org/drawingml/2006/main" name="2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  <a:ln>
          <a:solidFill>
            <a:schemeClr val="tx1"/>
          </a:solidFill>
        </a:ln>
      </a:spPr>
      <a:bodyPr wrap="square" rtlCol="0">
        <a:noAutofit/>
      </a:bodyPr>
      <a:lstStyle>
        <a:defPPr>
          <a:defRPr dirty="0"/>
        </a:defPPr>
      </a:lstStyle>
    </a:tx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FPMA PPT TEMPLATE(11.5.1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4875</TotalTime>
  <Words>401</Words>
  <Application>Microsoft Office PowerPoint</Application>
  <PresentationFormat>Widescreen</PresentationFormat>
  <Paragraphs>84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Microsoft Sans Serif</vt:lpstr>
      <vt:lpstr>Symbol</vt:lpstr>
      <vt:lpstr>Wingdings</vt:lpstr>
      <vt:lpstr>2_English</vt:lpstr>
      <vt:lpstr>IFPMA PPT TEMPLATE(11.5.12)</vt:lpstr>
      <vt:lpstr>Patent Information Initiative for Medicines Pat-INFORMED   </vt:lpstr>
      <vt:lpstr>PowerPoint Presentation</vt:lpstr>
      <vt:lpstr>PowerPoint Presentation</vt:lpstr>
      <vt:lpstr>Which therapeutic areas does Pat-INFORMED cover?</vt:lpstr>
      <vt:lpstr> Who can use Pat-INFORMED?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Pat-INFORMED limitations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Pat-INFORMED WIPO website Landing Page Concept</dc:title>
  <dc:creator>Melanie Yammine</dc:creator>
  <cp:keywords>FOR OFFICIAL USE ONLY</cp:keywords>
  <cp:lastModifiedBy>Guilherme Cintra</cp:lastModifiedBy>
  <cp:revision>102</cp:revision>
  <dcterms:created xsi:type="dcterms:W3CDTF">2018-06-15T13:12:46Z</dcterms:created>
  <dcterms:modified xsi:type="dcterms:W3CDTF">2019-10-29T14:43:09Z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0769aa0e-2d69-413c-93c7-dcfde1b3340f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Footer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</Properties>
</file>